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3"/>
  </p:notesMasterIdLst>
  <p:sldIdLst>
    <p:sldId id="256" r:id="rId2"/>
    <p:sldId id="323" r:id="rId3"/>
    <p:sldId id="324" r:id="rId4"/>
    <p:sldId id="349" r:id="rId5"/>
    <p:sldId id="326" r:id="rId6"/>
    <p:sldId id="327" r:id="rId7"/>
    <p:sldId id="335" r:id="rId8"/>
    <p:sldId id="346" r:id="rId9"/>
    <p:sldId id="350" r:id="rId10"/>
    <p:sldId id="351" r:id="rId11"/>
    <p:sldId id="341" r:id="rId12"/>
    <p:sldId id="357" r:id="rId13"/>
    <p:sldId id="358" r:id="rId14"/>
    <p:sldId id="343" r:id="rId15"/>
    <p:sldId id="352" r:id="rId16"/>
    <p:sldId id="359" r:id="rId17"/>
    <p:sldId id="360" r:id="rId18"/>
    <p:sldId id="361" r:id="rId19"/>
    <p:sldId id="353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19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3" r:id="rId40"/>
    <p:sldId id="384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82" r:id="rId52"/>
  </p:sldIdLst>
  <p:sldSz cx="12192000" cy="6858000"/>
  <p:notesSz cx="6858000" cy="9144000"/>
  <p:embeddedFontLst>
    <p:embeddedFont>
      <p:font typeface="맑은 고딕" panose="020B0503020000020004" pitchFamily="50" charset="-127"/>
      <p:regular r:id="rId54"/>
      <p:bold r:id="rId55"/>
    </p:embeddedFont>
    <p:embeddedFont>
      <p:font typeface="메이플스토리" panose="02000300000000000000" pitchFamily="2" charset="-127"/>
      <p:regular r:id="rId56"/>
      <p:bold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33" autoAdjust="0"/>
    <p:restoredTop sz="70889" autoAdjust="0"/>
  </p:normalViewPr>
  <p:slideViewPr>
    <p:cSldViewPr snapToGrid="0">
      <p:cViewPr varScale="1">
        <p:scale>
          <a:sx n="78" d="100"/>
          <a:sy n="78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22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32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070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356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192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926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939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01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884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007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345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49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142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712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868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63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084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071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75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598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909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282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400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434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698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77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3043A6-A237-FAC7-600A-9061B568B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652" y="6466897"/>
            <a:ext cx="2743200" cy="365125"/>
          </a:xfrm>
        </p:spPr>
        <p:txBody>
          <a:bodyPr/>
          <a:lstStyle/>
          <a:p>
            <a:fld id="{442BEE3F-2E9A-4FD8-8B8A-8619F3E161C0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B0122D-3523-6CED-C5D8-F3D528C10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CAC04C-B8A7-FFB2-46A6-4A00B520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148" y="6474198"/>
            <a:ext cx="2743200" cy="365125"/>
          </a:xfr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8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039AB87-B977-0A8F-4EAE-90CB1F83DA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720" y="140110"/>
            <a:ext cx="2295832" cy="45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DC3B4-86CF-2498-CC6E-A256E4AA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E0FE57-EEBD-DC2E-5AAA-A425A6D59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0A4B4C-46E0-9C94-5EAC-7237CB6A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422B-0E68-47B5-84BB-CA2BDA8EE46C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6647A-6FF5-9F90-2812-CADD48405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6AE80C-7F7A-130E-8BD8-5BA97658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799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8AC244-4A84-09D3-50FB-F934F9F47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3D64C9-D76D-C43E-C82B-A315CE73F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D0D7C-1A4D-433C-79F6-2C0633D1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623F-179B-417F-99B6-50F6DF228D4B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3F9A77-28DF-C409-13B2-D20C80BB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66F88-F4F1-E00D-DC2A-8DBEA2707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4D0C3-D33B-7107-AB80-D9F33099C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601C5-2723-67A2-7D21-9F39D14C7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B1E75F-8FF2-A69A-E094-650EAEFD0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1FDEF-673D-E199-7B54-FFD44BA2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23-C509-4DEA-8428-B50818F79709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E7B47C-D16B-1F66-3165-B941B9C61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F13A5C-BE81-C46F-5191-E33C5F06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947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9A2ED-4026-CEC5-0F77-74287163E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CA756-D15D-464E-966E-2DF9AA979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DC8A21-839F-87B3-9ABB-E0DA07E88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268EA5-E313-8CB5-4A12-914620F47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7482-EE74-4DBD-97F4-D0DAC0C0E4E5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2797BB-0DAF-A25A-8AC2-46D61F5D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8752A1-1625-10E7-A4F0-2E13719E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37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7AE7F-26ED-35B6-1BBA-A08CB8EC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8D8DD-7148-8B19-6172-B0A169CFC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8CD1D6-87C8-BD82-7711-368227F17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8518-1B3C-A417-C6AC-99F9C66D1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843F92-B722-06A6-9A56-0A03BE26C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532A15-9ECF-C043-5CC2-911757B5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998F67-77F3-1632-EC3C-114B75C5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B6C1BB-6866-2A3B-A1F3-28B5D93C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53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99283-9B12-5339-3042-B6B67884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E34E6-ECFD-E5F2-081F-39427DA9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E04029-E47F-F52E-AF1E-D31E2D40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665754-DE22-245A-A4D5-FE78A35B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044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E82391-47AE-B4C0-C4C4-22E5D963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9BF5EA-4922-4594-BC0D-A1D7F17A9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7BF1BF-296A-E655-349A-1877369A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79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94360-95AE-5B28-BF6B-21268060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D97E12-A7FB-C81A-18C2-34781A068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39CAA1-90A7-601C-BD90-A0DC6A391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85FF0-6BE8-F11D-CDAC-7E7B63F3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BBEE-D8D4-48AD-9887-4DC578B8A684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A67A35-AF67-BDC9-86E1-D6EE283B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C23707-35CC-08DC-8C13-06293DE5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37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7A00-094E-C3F9-1A07-8FD90B7C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E9F136-9A64-0D06-F721-734E1E2244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C3BE40-4202-4B4A-C8A7-24945AC6E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D21BA2-CA17-A4B0-BBDD-B3995CC8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A55C-F3DD-45DD-9D50-F8680410167D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5E2437-D7E8-6CA8-856B-7C81E4CF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00DA3E-B239-6A01-347D-5321CBE95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31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57DE65-2350-3072-3D26-AE091FE72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60F7DA-0F14-8211-C3E8-B6E466EE4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DDAAB-9487-BAAF-7209-B8E704131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13B38F0-7150-3117-3D71-7C71CD28C70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720" y="140110"/>
            <a:ext cx="2295832" cy="4585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F9A130"/>
          </a:solidFill>
          <a:ln>
            <a:solidFill>
              <a:srgbClr val="F99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h.lee2/%ED%81%B4%EB%9D%BC%EC%9A%B0%EB%93%9C-380068c5baa9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ncloud.com/main/creditEven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filezilla-project.or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ko-kr/webstorm/download/download-thanks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pcoder.tistory.com/514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681" y="1803221"/>
            <a:ext cx="10677090" cy="2387600"/>
          </a:xfrm>
        </p:spPr>
        <p:txBody>
          <a:bodyPr>
            <a:noAutofit/>
          </a:bodyPr>
          <a:lstStyle/>
          <a:p>
            <a:pPr algn="l"/>
            <a:r>
              <a:rPr lang="en-US" altLang="ko-KR" dirty="0" err="1"/>
              <a:t>SeSAC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   </a:t>
            </a:r>
            <a:br>
              <a:rPr lang="en-US" altLang="ko-KR" dirty="0"/>
            </a:br>
            <a:r>
              <a:rPr lang="en-US" altLang="ko-KR" dirty="0"/>
              <a:t>	  </a:t>
            </a:r>
            <a:r>
              <a:rPr lang="ko-KR" altLang="en-US" dirty="0"/>
              <a:t>웹 </a:t>
            </a:r>
            <a:r>
              <a:rPr lang="ko-KR" altLang="en-US" dirty="0" err="1"/>
              <a:t>풀스택</a:t>
            </a:r>
            <a:r>
              <a:rPr lang="ko-KR" altLang="en-US" dirty="0"/>
              <a:t> 과정 서버구축</a:t>
            </a:r>
            <a:r>
              <a:rPr lang="en-US" altLang="ko-KR" dirty="0"/>
              <a:t> </a:t>
            </a:r>
            <a:r>
              <a:rPr lang="ko-KR" altLang="en-US" dirty="0"/>
              <a:t>수업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26682-DE15-5F01-6FA7-8F46F9ABC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4284" y="5827777"/>
            <a:ext cx="2576052" cy="36512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WITH </a:t>
            </a:r>
            <a:r>
              <a:rPr lang="ko-KR" altLang="en-US" dirty="0"/>
              <a:t>팀 </a:t>
            </a:r>
            <a:r>
              <a:rPr lang="ko-KR" altLang="en-US" dirty="0" err="1"/>
              <a:t>뤼쳐드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2022-07-12</a:t>
            </a:fld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1028" name="Picture 4" descr="청년취업사관학교, 새싹(SeSAC) - YouTube">
            <a:extLst>
              <a:ext uri="{FF2B5EF4-FFF2-40B4-BE49-F238E27FC236}">
                <a16:creationId xmlns:a16="http://schemas.microsoft.com/office/drawing/2014/main" id="{AD5D531A-42B5-6D12-7A47-FFEB75D29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412" y="1356773"/>
            <a:ext cx="1334814" cy="133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05CE7F51-A9C8-5DAE-7A8F-C53E1F7B1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8086" y="5525269"/>
            <a:ext cx="667633" cy="66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5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F9101-B446-F4BD-4FAE-826107A1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호스팅 </a:t>
            </a:r>
            <a:r>
              <a:rPr lang="en-US" altLang="ko-KR" dirty="0"/>
              <a:t>vs </a:t>
            </a:r>
            <a:r>
              <a:rPr lang="ko-KR" altLang="en-US" dirty="0"/>
              <a:t>웹 호스팅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A6F4A-A286-EB4D-1D8D-CA8BB440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B99A2-8CAA-236F-0A83-0E0CEFBF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122" name="Picture 2" descr="대전광역시 유성구 도룡동 단독주택 : 디자인제안 · 샘플도면">
            <a:extLst>
              <a:ext uri="{FF2B5EF4-FFF2-40B4-BE49-F238E27FC236}">
                <a16:creationId xmlns:a16="http://schemas.microsoft.com/office/drawing/2014/main" id="{67E2F2D7-0E63-D4B1-D624-A65F7CE37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84" y="1587842"/>
            <a:ext cx="3883109" cy="33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68D5DA-30B0-A942-0CBC-2247BA458D2D}"/>
              </a:ext>
            </a:extLst>
          </p:cNvPr>
          <p:cNvSpPr txBox="1"/>
          <p:nvPr/>
        </p:nvSpPr>
        <p:spPr>
          <a:xfrm>
            <a:off x="2177105" y="5207405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서버 호스팅</a:t>
            </a:r>
          </a:p>
        </p:txBody>
      </p:sp>
      <p:pic>
        <p:nvPicPr>
          <p:cNvPr id="5124" name="Picture 4" descr="분양 포커스] 합리적인 가격으로 역세권·학세권 대단지 아파트를 내 품에 | 중앙일보">
            <a:extLst>
              <a:ext uri="{FF2B5EF4-FFF2-40B4-BE49-F238E27FC236}">
                <a16:creationId xmlns:a16="http://schemas.microsoft.com/office/drawing/2014/main" id="{764B2F59-F2A6-587A-3849-2603CF6CC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006" y="1632101"/>
            <a:ext cx="53340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952DA7-C0DB-A652-E43C-F269C63161B2}"/>
              </a:ext>
            </a:extLst>
          </p:cNvPr>
          <p:cNvSpPr txBox="1"/>
          <p:nvPr/>
        </p:nvSpPr>
        <p:spPr>
          <a:xfrm>
            <a:off x="7843648" y="5207405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웹 호스팅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8E9E7EF-D56C-92C0-FC56-E8371F693B6E}"/>
              </a:ext>
            </a:extLst>
          </p:cNvPr>
          <p:cNvGrpSpPr/>
          <p:nvPr/>
        </p:nvGrpSpPr>
        <p:grpSpPr>
          <a:xfrm>
            <a:off x="308329" y="557636"/>
            <a:ext cx="10948677" cy="5454103"/>
            <a:chOff x="308329" y="557636"/>
            <a:chExt cx="10948677" cy="5454103"/>
          </a:xfrm>
        </p:grpSpPr>
        <p:sp>
          <p:nvSpPr>
            <p:cNvPr id="12" name="곱하기 기호 11">
              <a:extLst>
                <a:ext uri="{FF2B5EF4-FFF2-40B4-BE49-F238E27FC236}">
                  <a16:creationId xmlns:a16="http://schemas.microsoft.com/office/drawing/2014/main" id="{16CD5A4B-D0E4-94D5-1E1E-99F692E9727F}"/>
                </a:ext>
              </a:extLst>
            </p:cNvPr>
            <p:cNvSpPr/>
            <p:nvPr/>
          </p:nvSpPr>
          <p:spPr>
            <a:xfrm>
              <a:off x="308329" y="557636"/>
              <a:ext cx="5523618" cy="5454103"/>
            </a:xfrm>
            <a:prstGeom prst="mathMultiply">
              <a:avLst>
                <a:gd name="adj1" fmla="val 85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곱하기 기호 12">
              <a:extLst>
                <a:ext uri="{FF2B5EF4-FFF2-40B4-BE49-F238E27FC236}">
                  <a16:creationId xmlns:a16="http://schemas.microsoft.com/office/drawing/2014/main" id="{08D22434-5277-783E-70E2-AE45CA7F0984}"/>
                </a:ext>
              </a:extLst>
            </p:cNvPr>
            <p:cNvSpPr/>
            <p:nvPr/>
          </p:nvSpPr>
          <p:spPr>
            <a:xfrm>
              <a:off x="5733388" y="557636"/>
              <a:ext cx="5523618" cy="5454103"/>
            </a:xfrm>
            <a:prstGeom prst="mathMultiply">
              <a:avLst>
                <a:gd name="adj1" fmla="val 85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312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F9101-B446-F4BD-4FAE-826107A1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클라우드 서버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42813-7E2A-E6B1-E4A3-8386DA696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5950"/>
            <a:ext cx="10515600" cy="3921725"/>
          </a:xfrm>
        </p:spPr>
        <p:txBody>
          <a:bodyPr>
            <a:normAutofit/>
          </a:bodyPr>
          <a:lstStyle/>
          <a:p>
            <a:r>
              <a:rPr lang="ko-KR" altLang="en-US" dirty="0"/>
              <a:t>실제 물리적인 컴퓨터 한 대로 서버를 운영하는 것이 아닌 </a:t>
            </a:r>
            <a:r>
              <a:rPr lang="en-US" altLang="ko-KR" dirty="0"/>
              <a:t>VM(Virtual Machine, </a:t>
            </a:r>
            <a:r>
              <a:rPr lang="ko-KR" altLang="en-US" dirty="0"/>
              <a:t>가상 머신</a:t>
            </a:r>
            <a:r>
              <a:rPr lang="en-US" altLang="ko-KR" dirty="0"/>
              <a:t>)</a:t>
            </a:r>
            <a:r>
              <a:rPr lang="ko-KR" altLang="en-US" dirty="0"/>
              <a:t>으로 서버를 운영하는 방식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프로그램으로 가상의 컴퓨터 </a:t>
            </a:r>
            <a:r>
              <a:rPr lang="en-US" altLang="ko-KR" dirty="0"/>
              <a:t>(</a:t>
            </a:r>
            <a:r>
              <a:rPr lang="ko-KR" altLang="en-US" dirty="0"/>
              <a:t>서버</a:t>
            </a:r>
            <a:r>
              <a:rPr lang="en-US" altLang="ko-KR" dirty="0"/>
              <a:t>) </a:t>
            </a:r>
            <a:r>
              <a:rPr lang="ko-KR" altLang="en-US" dirty="0"/>
              <a:t>를 하나 생성해 이용하는 방법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A6F4A-A286-EB4D-1D8D-CA8BB440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B99A2-8CAA-236F-0A83-0E0CEFBF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600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11A57-1346-FF96-C45C-D01D82A1E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클라우드 서버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2187A-B04B-900D-6BF3-75848E84B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276" y="1210962"/>
            <a:ext cx="6460523" cy="496600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짧은 시간 안에 서버를 하나 뚝딱 만들 수 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물리적인 컴퓨터의 한계를 넘어 무한대의 저장공간을 이용할 수 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이론상 아무리 </a:t>
            </a:r>
            <a:r>
              <a:rPr lang="ko-KR" altLang="en-US" dirty="0" err="1"/>
              <a:t>접속량이</a:t>
            </a:r>
            <a:r>
              <a:rPr lang="ko-KR" altLang="en-US" dirty="0"/>
              <a:t> 많아도 다운되지 않는 서버를 만들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482D29-6CC8-6B6D-26A7-A7538FA55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C342D0-CDDF-2E65-01AB-712851E6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076" name="Picture 4" descr="클라우드 서버 - 무료 컴퓨터개 아이콘">
            <a:extLst>
              <a:ext uri="{FF2B5EF4-FFF2-40B4-BE49-F238E27FC236}">
                <a16:creationId xmlns:a16="http://schemas.microsoft.com/office/drawing/2014/main" id="{DEC7C603-8DAD-4724-D24C-933D0DEC1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11" y="1479423"/>
            <a:ext cx="4044778" cy="404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532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93971-A6A7-F795-977B-B94952CA8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클라우드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0FDA12-BC60-88AC-484D-4A833ACF7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026" y="1519881"/>
            <a:ext cx="4792362" cy="4113995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퍼블릭 클라우드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  <a:p>
            <a:r>
              <a:rPr lang="ko-KR" altLang="en-US" dirty="0" err="1"/>
              <a:t>프라이빗</a:t>
            </a:r>
            <a:r>
              <a:rPr lang="ko-KR" altLang="en-US" dirty="0"/>
              <a:t> 클라우드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하이브리드 클라우드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50E35-5EA7-CF18-CB2D-7406B2F75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43B636-328F-0D6B-FBCC-9B25CD231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4098" name="Picture 2" descr="클라우드이해하기1: 클라우드 서비스모델과 배치. 회사에서 클라우드 도입을 고려 중이거나 클라우드 서비를 구축하는… | by 이찬호 |  Medium">
            <a:extLst>
              <a:ext uri="{FF2B5EF4-FFF2-40B4-BE49-F238E27FC236}">
                <a16:creationId xmlns:a16="http://schemas.microsoft.com/office/drawing/2014/main" id="{07BAEA95-A632-5970-8742-61BAF331B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47" y="1770406"/>
            <a:ext cx="4565900" cy="251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42EEFB-E13D-BBDC-78DC-9F4AEEF7D279}"/>
              </a:ext>
            </a:extLst>
          </p:cNvPr>
          <p:cNvSpPr txBox="1"/>
          <p:nvPr/>
        </p:nvSpPr>
        <p:spPr>
          <a:xfrm>
            <a:off x="4076283" y="4157386"/>
            <a:ext cx="13051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hlinkClick r:id="rId3"/>
              </a:rPr>
              <a:t>[</a:t>
            </a:r>
            <a:r>
              <a:rPr lang="ko-KR" altLang="en-US" sz="1100" dirty="0">
                <a:hlinkClick r:id="rId3"/>
              </a:rPr>
              <a:t>그림</a:t>
            </a:r>
            <a:r>
              <a:rPr lang="en-US" altLang="ko-KR" sz="1100" dirty="0">
                <a:hlinkClick r:id="rId3"/>
              </a:rPr>
              <a:t>] </a:t>
            </a:r>
            <a:r>
              <a:rPr lang="ko-KR" altLang="en-US" sz="1100" dirty="0">
                <a:hlinkClick r:id="rId3"/>
              </a:rPr>
              <a:t>클라우드 모델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86893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F9101-B446-F4BD-4FAE-826107A1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42813-7E2A-E6B1-E4A3-8386DA696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4925048"/>
          </a:xfrm>
        </p:spPr>
        <p:txBody>
          <a:bodyPr>
            <a:normAutofit/>
          </a:bodyPr>
          <a:lstStyle/>
          <a:p>
            <a:r>
              <a:rPr lang="en-US" altLang="ko-KR" dirty="0"/>
              <a:t>Amazon Web Service</a:t>
            </a:r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https://aws.amazon.com/ko/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A6F4A-A286-EB4D-1D8D-CA8BB440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B99A2-8CAA-236F-0A83-0E0CEFBF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Picture 2" descr="AWS 서버 환경 구축">
            <a:extLst>
              <a:ext uri="{FF2B5EF4-FFF2-40B4-BE49-F238E27FC236}">
                <a16:creationId xmlns:a16="http://schemas.microsoft.com/office/drawing/2014/main" id="{60559DCD-77C5-9BDA-7734-C1EBA7877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388" y="467825"/>
            <a:ext cx="2586662" cy="157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A75DB7-CFF7-3968-A7A4-845CA007D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12" y="2233673"/>
            <a:ext cx="5272760" cy="3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84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3C442-49D4-F697-6057-9081CDAA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Naver Cloud Platform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B3F4BD-AFAF-5434-C7D7-589769AA6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325563"/>
            <a:ext cx="7600950" cy="53657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hlinkClick r:id="rId2"/>
              </a:rPr>
              <a:t>https://www.ncloud.com/main/creditEvent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7346CE-F64D-62F1-CD2E-CFE12AEF5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645B8C-7B39-691C-837C-9B13E070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CAA388-669E-D8B0-237F-89490DEF2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577" y="1862138"/>
            <a:ext cx="5553546" cy="455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31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E3C84-321B-4FF0-86B8-9549EF76C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접속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402507-AEAF-DACB-446F-CA7E8A093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50" y="1675048"/>
            <a:ext cx="1561608" cy="5491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Window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B051C5-C604-0488-919B-D8093136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DB389E-716D-70FE-B202-1C983114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122" name="Picture 2" descr="윈도우로 라즈베리파이 원격 제어 접속을!! - SSH 원격 제어 접속 방법 : 네이버 블로그">
            <a:extLst>
              <a:ext uri="{FF2B5EF4-FFF2-40B4-BE49-F238E27FC236}">
                <a16:creationId xmlns:a16="http://schemas.microsoft.com/office/drawing/2014/main" id="{B237E686-9A05-4936-E2AE-09DD8668C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0" t="14126" r="16614" b="7497"/>
          <a:stretch/>
        </p:blipFill>
        <p:spPr bwMode="auto">
          <a:xfrm>
            <a:off x="2075935" y="2424616"/>
            <a:ext cx="1931774" cy="249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F9E9DA-4356-6F30-00BF-D487567C9B0A}"/>
              </a:ext>
            </a:extLst>
          </p:cNvPr>
          <p:cNvSpPr txBox="1">
            <a:spLocks/>
          </p:cNvSpPr>
          <p:nvPr/>
        </p:nvSpPr>
        <p:spPr>
          <a:xfrm>
            <a:off x="7104598" y="1675048"/>
            <a:ext cx="1561608" cy="5491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MAC</a:t>
            </a:r>
            <a:endParaRPr lang="ko-KR" altLang="en-US" dirty="0"/>
          </a:p>
        </p:txBody>
      </p:sp>
      <p:pic>
        <p:nvPicPr>
          <p:cNvPr id="5124" name="Picture 4" descr="Mac용 터미널 사용 설명서 - Apple 지원 (KR)">
            <a:extLst>
              <a:ext uri="{FF2B5EF4-FFF2-40B4-BE49-F238E27FC236}">
                <a16:creationId xmlns:a16="http://schemas.microsoft.com/office/drawing/2014/main" id="{84724D6A-976B-C239-2C4D-CF5064E76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598" y="2322696"/>
            <a:ext cx="2699951" cy="269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171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533F4-8AC3-65A0-D8EA-183C2F38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 </a:t>
            </a:r>
            <a:r>
              <a:rPr lang="ko-KR" altLang="en-US" dirty="0"/>
              <a:t>서버 접속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672EB5-052F-81F1-B9A4-E1ED4439F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EB3ED-A790-3A86-C5A6-AB7DF2257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976DB5-66F6-510B-C526-B82E9075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489BC88-D83A-1253-5AF9-976DF5D99C61}"/>
              </a:ext>
            </a:extLst>
          </p:cNvPr>
          <p:cNvGrpSpPr/>
          <p:nvPr/>
        </p:nvGrpSpPr>
        <p:grpSpPr>
          <a:xfrm>
            <a:off x="2943757" y="1169911"/>
            <a:ext cx="5131662" cy="5007052"/>
            <a:chOff x="2943757" y="1169911"/>
            <a:chExt cx="5131662" cy="500705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0DA0F2E-D122-5BB0-6A57-41CD42C319DB}"/>
                </a:ext>
              </a:extLst>
            </p:cNvPr>
            <p:cNvGrpSpPr/>
            <p:nvPr/>
          </p:nvGrpSpPr>
          <p:grpSpPr>
            <a:xfrm>
              <a:off x="2943757" y="1169911"/>
              <a:ext cx="5131662" cy="5007052"/>
              <a:chOff x="763156" y="1169911"/>
              <a:chExt cx="5131662" cy="5007052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9E48BC4-ADFE-EF2A-19B0-AED8607E2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3156" y="1169911"/>
                <a:ext cx="5131662" cy="5007052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6B3019A-7862-B8F3-C8AD-CCA00042AA5A}"/>
                  </a:ext>
                </a:extLst>
              </p:cNvPr>
              <p:cNvSpPr/>
              <p:nvPr/>
            </p:nvSpPr>
            <p:spPr>
              <a:xfrm>
                <a:off x="2644345" y="3927152"/>
                <a:ext cx="2026509" cy="1077334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D48A2A1-3BCD-C9B1-50A5-36CC8A11C42E}"/>
                  </a:ext>
                </a:extLst>
              </p:cNvPr>
              <p:cNvSpPr/>
              <p:nvPr/>
            </p:nvSpPr>
            <p:spPr>
              <a:xfrm>
                <a:off x="2533135" y="2224215"/>
                <a:ext cx="2347784" cy="40777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7C87E73-02B9-7C0C-4533-94F040D166DB}"/>
                  </a:ext>
                </a:extLst>
              </p:cNvPr>
              <p:cNvSpPr/>
              <p:nvPr/>
            </p:nvSpPr>
            <p:spPr>
              <a:xfrm>
                <a:off x="2644345" y="3624401"/>
                <a:ext cx="2236574" cy="30275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AEA268D-35F9-224F-2F84-DF6E72FB972D}"/>
                  </a:ext>
                </a:extLst>
              </p:cNvPr>
              <p:cNvSpPr/>
              <p:nvPr/>
            </p:nvSpPr>
            <p:spPr>
              <a:xfrm>
                <a:off x="4963885" y="4238368"/>
                <a:ext cx="695509" cy="23980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3EA0D3-CCFA-ECF4-F74A-2441BA91BCB8}"/>
                </a:ext>
              </a:extLst>
            </p:cNvPr>
            <p:cNvSpPr/>
            <p:nvPr/>
          </p:nvSpPr>
          <p:spPr>
            <a:xfrm>
              <a:off x="5947925" y="5822218"/>
              <a:ext cx="1088881" cy="3027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6397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533F4-8AC3-65A0-D8EA-183C2F38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 </a:t>
            </a:r>
            <a:r>
              <a:rPr lang="ko-KR" altLang="en-US" dirty="0"/>
              <a:t>서버 접속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672EB5-052F-81F1-B9A4-E1ED4439F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4096" y="1850338"/>
            <a:ext cx="7708557" cy="4351338"/>
          </a:xfrm>
        </p:spPr>
        <p:txBody>
          <a:bodyPr/>
          <a:lstStyle/>
          <a:p>
            <a:r>
              <a:rPr lang="ko-KR" altLang="en-US" dirty="0"/>
              <a:t>터미널 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사용자계정</a:t>
            </a:r>
            <a:r>
              <a:rPr lang="en-US" altLang="ko-KR" dirty="0"/>
              <a:t>@</a:t>
            </a:r>
            <a:r>
              <a:rPr lang="ko-KR" altLang="en-US" dirty="0"/>
              <a:t>주소</a:t>
            </a:r>
            <a:endParaRPr lang="en-US" altLang="ko-KR" dirty="0"/>
          </a:p>
          <a:p>
            <a:pPr lvl="1"/>
            <a:r>
              <a:rPr lang="en-US" altLang="ko-KR" dirty="0" err="1"/>
              <a:t>ssh</a:t>
            </a:r>
            <a:r>
              <a:rPr lang="en-US" altLang="ko-KR" dirty="0"/>
              <a:t> root@0.0.0.0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EB3ED-A790-3A86-C5A6-AB7DF2257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976DB5-66F6-510B-C526-B82E9075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692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A19EE-AAE1-F945-BF2C-A0864E7BE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비밀번호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928EE9-2629-C511-8DD9-98DC9B2A5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0" y="1825625"/>
            <a:ext cx="8610600" cy="4351338"/>
          </a:xfrm>
        </p:spPr>
        <p:txBody>
          <a:bodyPr/>
          <a:lstStyle/>
          <a:p>
            <a:r>
              <a:rPr lang="en-US" altLang="ko-KR" dirty="0"/>
              <a:t>Putty(</a:t>
            </a:r>
            <a:r>
              <a:rPr lang="ko-KR" altLang="en-US" dirty="0"/>
              <a:t>터미널</a:t>
            </a:r>
            <a:r>
              <a:rPr lang="en-US" altLang="ko-KR" dirty="0"/>
              <a:t>) </a:t>
            </a:r>
            <a:r>
              <a:rPr lang="ko-KR" altLang="en-US" dirty="0"/>
              <a:t>을 이용해 서버 접속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passwd </a:t>
            </a:r>
          </a:p>
          <a:p>
            <a:r>
              <a:rPr lang="ko-KR" altLang="en-US" dirty="0"/>
              <a:t>변경할 비밀번호 입력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31A524-7FC6-D2EB-DF6E-34CDB6FA0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9EFAA5-7E09-9709-F8FE-E8A2353EC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503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F0E118-13FA-729A-60AF-684E084F4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786A31-D818-35BC-E175-84E0289F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62B348F-3F01-0A8E-4F19-E879853AED6B}"/>
              </a:ext>
            </a:extLst>
          </p:cNvPr>
          <p:cNvSpPr txBox="1">
            <a:spLocks/>
          </p:cNvSpPr>
          <p:nvPr/>
        </p:nvSpPr>
        <p:spPr>
          <a:xfrm>
            <a:off x="2851700" y="2537906"/>
            <a:ext cx="1140941" cy="1342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9000">
                <a:highlight>
                  <a:srgbClr val="FFFF00"/>
                </a:highlight>
              </a:rPr>
              <a:t>드</a:t>
            </a:r>
            <a:endParaRPr lang="ko-KR" altLang="en-US" sz="9000" dirty="0">
              <a:highlight>
                <a:srgbClr val="FFFF00"/>
              </a:highlight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DE6F227-0E29-8A1F-37DD-6ECE583C875D}"/>
              </a:ext>
            </a:extLst>
          </p:cNvPr>
          <p:cNvSpPr txBox="1">
            <a:spLocks/>
          </p:cNvSpPr>
          <p:nvPr/>
        </p:nvSpPr>
        <p:spPr>
          <a:xfrm>
            <a:off x="5525529" y="2537906"/>
            <a:ext cx="1140941" cy="1342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9000" dirty="0">
                <a:highlight>
                  <a:srgbClr val="FFFF00"/>
                </a:highlight>
              </a:rPr>
              <a:t>디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7E834695-B050-70E6-6CC4-A412E314B0EE}"/>
              </a:ext>
            </a:extLst>
          </p:cNvPr>
          <p:cNvSpPr txBox="1">
            <a:spLocks/>
          </p:cNvSpPr>
          <p:nvPr/>
        </p:nvSpPr>
        <p:spPr>
          <a:xfrm>
            <a:off x="8199358" y="2537906"/>
            <a:ext cx="1140941" cy="1342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9000" dirty="0">
                <a:highlight>
                  <a:srgbClr val="FFFF00"/>
                </a:highlight>
              </a:rPr>
              <a:t>어</a:t>
            </a:r>
          </a:p>
        </p:txBody>
      </p:sp>
    </p:spTree>
    <p:extLst>
      <p:ext uri="{BB962C8B-B14F-4D97-AF65-F5344CB8AC3E}">
        <p14:creationId xmlns:p14="http://schemas.microsoft.com/office/powerpoint/2010/main" val="120898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6E729-6BE9-3CEA-72EE-83D648AC8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FileZilla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59DBD0-CE97-F8F0-AD73-84EDCBCE2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746" y="1325563"/>
            <a:ext cx="7795054" cy="2566815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https://filezilla-project.org/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오픈 소스 크로스 플랫폼의 자유로운 소프트웨어 </a:t>
            </a:r>
            <a:r>
              <a:rPr lang="en-US" altLang="ko-KR" dirty="0"/>
              <a:t>FTP </a:t>
            </a:r>
            <a:r>
              <a:rPr lang="ko-KR" altLang="en-US" dirty="0"/>
              <a:t>소프트웨어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75DB1E-8074-093F-160D-9716DFFBB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8397EE-E70A-B4B6-39A3-3E812D86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3583688-2922-6037-34AB-80C84ADDB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62" y="1325563"/>
            <a:ext cx="2347784" cy="234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637A633-8340-F5B4-05F2-62A761C9D175}"/>
              </a:ext>
            </a:extLst>
          </p:cNvPr>
          <p:cNvSpPr txBox="1">
            <a:spLocks/>
          </p:cNvSpPr>
          <p:nvPr/>
        </p:nvSpPr>
        <p:spPr>
          <a:xfrm>
            <a:off x="5375189" y="3956548"/>
            <a:ext cx="6324599" cy="1717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※ FTP ( File Transfer Protocol ) </a:t>
            </a:r>
            <a:r>
              <a:rPr lang="ko-KR" altLang="en-US" sz="2400" dirty="0"/>
              <a:t>란</a:t>
            </a:r>
            <a:r>
              <a:rPr lang="en-US" altLang="ko-KR" sz="2400" dirty="0"/>
              <a:t>?</a:t>
            </a:r>
          </a:p>
          <a:p>
            <a:pPr marL="0" indent="0">
              <a:buNone/>
            </a:pPr>
            <a:r>
              <a:rPr lang="en-US" altLang="ko-KR" dirty="0"/>
              <a:t>     </a:t>
            </a:r>
            <a:r>
              <a:rPr lang="ko-KR" altLang="en-US" sz="2000" dirty="0"/>
              <a:t>파일 전송만을 위한 인터넷 연결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  </a:t>
            </a:r>
            <a:r>
              <a:rPr lang="ko-KR" altLang="en-US" sz="2000" dirty="0"/>
              <a:t>대량의 파일을 네트워크를 주고받을 때 사용하는 서비스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389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C4C8-3D15-C804-0CF3-ED01E5EA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0D294-EE40-E43D-51E3-B9FE1EAF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4083258" y="2735615"/>
            <a:ext cx="5365542" cy="10264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7200">
                <a:highlight>
                  <a:srgbClr val="FFFF00"/>
                </a:highlight>
              </a:rPr>
              <a:t>서버 설정</a:t>
            </a:r>
            <a:endParaRPr lang="ko-KR" altLang="en-US" sz="7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54673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616F5-4FBC-964E-4507-151829B1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서버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CF51E-3FC1-2113-2E1F-DEC1B2294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8042" y="3527855"/>
            <a:ext cx="8165757" cy="2649107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많이 이용하는 웹 브라우저와 같은 클라이언트들로부터 </a:t>
            </a:r>
            <a:r>
              <a:rPr lang="en-US" altLang="ko-KR" dirty="0"/>
              <a:t>http </a:t>
            </a:r>
            <a:r>
              <a:rPr lang="ko-KR" altLang="en-US" dirty="0"/>
              <a:t>요청을 받아들이고</a:t>
            </a:r>
            <a:r>
              <a:rPr lang="en-US" altLang="ko-KR" dirty="0"/>
              <a:t>, HTML </a:t>
            </a:r>
            <a:r>
              <a:rPr lang="ko-KR" altLang="en-US" dirty="0"/>
              <a:t>문서와 같은 웹페이지를 반환하는 일종의 프로그램을 실행하는 컴퓨터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817038-4FEE-B9C2-3E21-80F9DF7D1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B43368-DC02-DDB9-2664-FB0C4C49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7170" name="Picture 2" descr="Admin's Blog - 초간단! 5분만에 내 컴퓨터를 웹 서버로 만들어보자">
            <a:extLst>
              <a:ext uri="{FF2B5EF4-FFF2-40B4-BE49-F238E27FC236}">
                <a16:creationId xmlns:a16="http://schemas.microsoft.com/office/drawing/2014/main" id="{268F1C90-E222-139D-1675-2B718EFB7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04" y="1325563"/>
            <a:ext cx="5548196" cy="210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065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616F5-4FBC-964E-4507-151829B1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서버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817038-4FEE-B9C2-3E21-80F9DF7D1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B43368-DC02-DDB9-2664-FB0C4C49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AF49C6C-F5C4-6EB2-AFB7-41679389E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5981DEB-B2E8-66C3-74AF-CF3CF4903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58" y="1325563"/>
            <a:ext cx="4733715" cy="180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WEB Server - NGNINX 기본 인증(접근제한) 알아보기">
            <a:extLst>
              <a:ext uri="{FF2B5EF4-FFF2-40B4-BE49-F238E27FC236}">
                <a16:creationId xmlns:a16="http://schemas.microsoft.com/office/drawing/2014/main" id="{046AD2CC-73DD-AC9F-C28A-7D2EB6CA7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6" t="23243" r="6396" b="23048"/>
          <a:stretch/>
        </p:blipFill>
        <p:spPr bwMode="auto">
          <a:xfrm>
            <a:off x="6282871" y="1257601"/>
            <a:ext cx="5004487" cy="20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nstalling WebBroker projects in Microsoft IIS – Chapman World">
            <a:extLst>
              <a:ext uri="{FF2B5EF4-FFF2-40B4-BE49-F238E27FC236}">
                <a16:creationId xmlns:a16="http://schemas.microsoft.com/office/drawing/2014/main" id="{3A87E62A-71CC-D796-9E71-C4A9AEEC5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73" y="3554113"/>
            <a:ext cx="35718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461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010E5-4B36-9F20-0497-80BFEF55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289FDF-3754-DC21-DE59-0184FCDD4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756454"/>
            <a:ext cx="10515601" cy="2420508"/>
          </a:xfrm>
        </p:spPr>
        <p:txBody>
          <a:bodyPr/>
          <a:lstStyle/>
          <a:p>
            <a:r>
              <a:rPr lang="en-US" altLang="ko-KR" dirty="0"/>
              <a:t>http</a:t>
            </a:r>
            <a:r>
              <a:rPr lang="ko-KR" altLang="en-US" dirty="0"/>
              <a:t> 표준을 준수하도록 구축된 오픈 소스 형식의 웹 서버</a:t>
            </a:r>
            <a:endParaRPr lang="en-US" altLang="ko-KR" dirty="0"/>
          </a:p>
          <a:p>
            <a:r>
              <a:rPr lang="ko-KR" altLang="en-US" dirty="0"/>
              <a:t>오래 사용되어 온 만큼 거의 모든 </a:t>
            </a:r>
            <a:r>
              <a:rPr lang="en-US" altLang="ko-KR" dirty="0"/>
              <a:t>OS</a:t>
            </a:r>
            <a:r>
              <a:rPr lang="ko-KR" altLang="en-US" dirty="0"/>
              <a:t>에서 실행이 가능하고</a:t>
            </a:r>
            <a:r>
              <a:rPr lang="en-US" altLang="ko-KR" dirty="0"/>
              <a:t>, </a:t>
            </a:r>
            <a:r>
              <a:rPr lang="ko-KR" altLang="en-US" dirty="0"/>
              <a:t>다양한 모듈을 갖고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FC060C-1523-B645-27AE-DA71744DE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DBECFB-03A8-AA5A-78BE-3938B9A6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FF8EC3A-8729-8FCB-570F-C45EDD031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104" y="1325563"/>
            <a:ext cx="4733715" cy="180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318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010E5-4B36-9F20-0497-80BFEF55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ko-KR" altLang="en-US" dirty="0"/>
              <a:t>설치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FC060C-1523-B645-27AE-DA71744DE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DBECFB-03A8-AA5A-78BE-3938B9A6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F863CB1-6A1E-75F4-B889-640DD85B8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0972" y="1825625"/>
            <a:ext cx="8202827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# apt-get update</a:t>
            </a:r>
          </a:p>
          <a:p>
            <a:pPr marL="0" indent="0">
              <a:buNone/>
            </a:pPr>
            <a:r>
              <a:rPr lang="en-US" altLang="ko-KR" dirty="0"/>
              <a:t># apt-get install apache2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ACG </a:t>
            </a:r>
            <a:r>
              <a:rPr lang="ko-KR" altLang="en-US" dirty="0"/>
              <a:t>설정을 통해 </a:t>
            </a:r>
            <a:r>
              <a:rPr lang="en-US" altLang="ko-KR" dirty="0"/>
              <a:t>80</a:t>
            </a:r>
            <a:r>
              <a:rPr lang="ko-KR" altLang="en-US" dirty="0"/>
              <a:t>번 포트 활성화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844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1C36-AB33-4433-27B2-C0C04884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0C52EF-4EEF-1B3B-956E-A64756098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938" y="3694669"/>
            <a:ext cx="4479861" cy="248229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80</a:t>
            </a:r>
            <a:r>
              <a:rPr lang="ko-KR" altLang="en-US" dirty="0"/>
              <a:t>번으로 접속 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가장 먼저 보여지는 </a:t>
            </a:r>
            <a:r>
              <a:rPr lang="en-US" altLang="ko-KR" dirty="0"/>
              <a:t>html </a:t>
            </a:r>
            <a:r>
              <a:rPr lang="ko-KR" altLang="en-US" dirty="0"/>
              <a:t>파일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8830F2-5D98-B94A-915E-53AE5FB8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B0278F-9991-A847-570C-BB9EC6A7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181E25-E1FE-17E3-5F4F-6654644AD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01" y="573945"/>
            <a:ext cx="6181725" cy="51911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AB6EB24-0C94-2230-372C-F509667F9AEF}"/>
              </a:ext>
            </a:extLst>
          </p:cNvPr>
          <p:cNvSpPr/>
          <p:nvPr/>
        </p:nvSpPr>
        <p:spPr>
          <a:xfrm>
            <a:off x="472000" y="4226009"/>
            <a:ext cx="5623999" cy="2224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289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20.</a:t>
            </a:r>
            <a:r>
              <a:rPr lang="en-US" altLang="ko-KR" dirty="0"/>
              <a:t> </a:t>
            </a:r>
            <a:r>
              <a:rPr lang="ko-KR" altLang="en-US" dirty="0"/>
              <a:t>첫 화면 변경하기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5DDE5-0A39-A366-4CFE-A2839119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D5BBF72-3E56-3C6F-E6DD-445DE2CC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735"/>
            <a:ext cx="10515600" cy="455822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본인의 </a:t>
            </a:r>
            <a:r>
              <a:rPr lang="en-US" altLang="ko-KR" dirty="0"/>
              <a:t>IP</a:t>
            </a:r>
            <a:r>
              <a:rPr lang="ko-KR" altLang="en-US" dirty="0"/>
              <a:t>로 </a:t>
            </a:r>
            <a:r>
              <a:rPr lang="ko-KR" altLang="en-US" dirty="0" err="1"/>
              <a:t>웹브라우저에서</a:t>
            </a:r>
            <a:r>
              <a:rPr lang="ko-KR" altLang="en-US" dirty="0"/>
              <a:t> 접속했을 때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1) </a:t>
            </a:r>
            <a:r>
              <a:rPr lang="ko-KR" altLang="en-US" dirty="0"/>
              <a:t>진행중이던 웹 페이지 화면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2) </a:t>
            </a:r>
            <a:r>
              <a:rPr lang="ko-KR" altLang="en-US" dirty="0"/>
              <a:t>스케줄 실습 화면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둘 중 하나의 화면을 선택해 나오게 만들기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dirty="0"/>
              <a:t> 다 만들면 </a:t>
            </a:r>
            <a:r>
              <a:rPr lang="en-US" altLang="ko-KR" dirty="0">
                <a:solidFill>
                  <a:schemeClr val="accent2"/>
                </a:solidFill>
              </a:rPr>
              <a:t>Slack </a:t>
            </a:r>
            <a:r>
              <a:rPr lang="ko-KR" altLang="en-US" dirty="0">
                <a:solidFill>
                  <a:schemeClr val="accent2"/>
                </a:solidFill>
              </a:rPr>
              <a:t>방에 </a:t>
            </a:r>
            <a:r>
              <a:rPr lang="en-US" altLang="ko-KR" dirty="0">
                <a:solidFill>
                  <a:schemeClr val="accent2"/>
                </a:solidFill>
              </a:rPr>
              <a:t>IP </a:t>
            </a:r>
            <a:r>
              <a:rPr lang="ko-KR" altLang="en-US" dirty="0">
                <a:solidFill>
                  <a:schemeClr val="accent2"/>
                </a:solidFill>
              </a:rPr>
              <a:t>주소 댓글로 </a:t>
            </a:r>
            <a:r>
              <a:rPr lang="ko-KR" altLang="en-US" dirty="0"/>
              <a:t>올려주세요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042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85689-1A43-CFF5-A2C8-2DD9AEA82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접속 시간 변경하기</a:t>
            </a:r>
            <a:r>
              <a:rPr lang="en-US" altLang="ko-KR" dirty="0"/>
              <a:t> Window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7BC5CE-5D6B-624C-95D6-ECE1934CE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4AA132-904E-D35A-CC12-DD9AC9AE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5CF5F3-CAFE-9045-09DD-DF84ACC9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97125E6-782C-49FB-C42E-D5E2B8465B5F}"/>
              </a:ext>
            </a:extLst>
          </p:cNvPr>
          <p:cNvGrpSpPr/>
          <p:nvPr/>
        </p:nvGrpSpPr>
        <p:grpSpPr>
          <a:xfrm>
            <a:off x="1293620" y="1418066"/>
            <a:ext cx="4314825" cy="4219575"/>
            <a:chOff x="585787" y="1325563"/>
            <a:chExt cx="4314825" cy="42195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A06937-0749-8751-97F8-12BC89032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787" y="1325563"/>
              <a:ext cx="4314825" cy="421957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F521B07-C4AA-A5CD-9D72-576EEDDBA31E}"/>
                </a:ext>
              </a:extLst>
            </p:cNvPr>
            <p:cNvSpPr/>
            <p:nvPr/>
          </p:nvSpPr>
          <p:spPr>
            <a:xfrm>
              <a:off x="2153861" y="3660357"/>
              <a:ext cx="1701448" cy="36794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3EF068-22D8-EA07-93DE-2DFC16B99582}"/>
                </a:ext>
              </a:extLst>
            </p:cNvPr>
            <p:cNvSpPr/>
            <p:nvPr/>
          </p:nvSpPr>
          <p:spPr>
            <a:xfrm>
              <a:off x="2153861" y="4185133"/>
              <a:ext cx="1701448" cy="36794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83D3C0A-C35B-1719-E4A6-DD166022CBE6}"/>
                </a:ext>
              </a:extLst>
            </p:cNvPr>
            <p:cNvSpPr/>
            <p:nvPr/>
          </p:nvSpPr>
          <p:spPr>
            <a:xfrm>
              <a:off x="2153861" y="4028302"/>
              <a:ext cx="1701448" cy="1568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4065CFB-248E-40A1-0E40-8ECB531F823C}"/>
                </a:ext>
              </a:extLst>
            </p:cNvPr>
            <p:cNvSpPr/>
            <p:nvPr/>
          </p:nvSpPr>
          <p:spPr>
            <a:xfrm>
              <a:off x="4049888" y="3635643"/>
              <a:ext cx="695107" cy="2567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B171286-8C62-07BA-6606-E213297B2F91}"/>
              </a:ext>
            </a:extLst>
          </p:cNvPr>
          <p:cNvGrpSpPr/>
          <p:nvPr/>
        </p:nvGrpSpPr>
        <p:grpSpPr>
          <a:xfrm>
            <a:off x="6433275" y="1418066"/>
            <a:ext cx="4333875" cy="4219575"/>
            <a:chOff x="6216273" y="1325563"/>
            <a:chExt cx="4333875" cy="421957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BED526A-92C4-C5DC-DE8A-C0B6993A3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6273" y="1325563"/>
              <a:ext cx="4333875" cy="4219575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73FE2F7-408C-D3A0-2892-BED6938DC0BF}"/>
                </a:ext>
              </a:extLst>
            </p:cNvPr>
            <p:cNvSpPr/>
            <p:nvPr/>
          </p:nvSpPr>
          <p:spPr>
            <a:xfrm>
              <a:off x="6371890" y="3660357"/>
              <a:ext cx="819742" cy="2320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6ED571-D177-D81D-91B8-3D1F0DBB5AC6}"/>
                </a:ext>
              </a:extLst>
            </p:cNvPr>
            <p:cNvSpPr/>
            <p:nvPr/>
          </p:nvSpPr>
          <p:spPr>
            <a:xfrm>
              <a:off x="9771788" y="2231092"/>
              <a:ext cx="669671" cy="2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BD043E-E151-91BD-6CB9-360B199FE0B6}"/>
                </a:ext>
              </a:extLst>
            </p:cNvPr>
            <p:cNvSpPr/>
            <p:nvPr/>
          </p:nvSpPr>
          <p:spPr>
            <a:xfrm>
              <a:off x="8826034" y="5239265"/>
              <a:ext cx="775166" cy="2752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4B8AC3-8E7B-9104-CD9E-FF64CBF43E10}"/>
              </a:ext>
            </a:extLst>
          </p:cNvPr>
          <p:cNvSpPr/>
          <p:nvPr/>
        </p:nvSpPr>
        <p:spPr>
          <a:xfrm>
            <a:off x="9771788" y="2231092"/>
            <a:ext cx="669671" cy="252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669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85689-1A43-CFF5-A2C8-2DD9AEA82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접속 시간 변경하기</a:t>
            </a:r>
            <a:r>
              <a:rPr lang="en-US" altLang="ko-KR" dirty="0"/>
              <a:t> MAC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7BC5CE-5D6B-624C-95D6-ECE1934C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1583" y="1359246"/>
            <a:ext cx="7922741" cy="4361932"/>
          </a:xfrm>
        </p:spPr>
        <p:txBody>
          <a:bodyPr/>
          <a:lstStyle/>
          <a:p>
            <a:r>
              <a:rPr lang="ko-KR" altLang="en-US" dirty="0"/>
              <a:t>터미널을 이용해 서버 접속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 변경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서버 재실행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service </a:t>
            </a:r>
            <a:r>
              <a:rPr lang="en-US" altLang="ko-KR" dirty="0" err="1"/>
              <a:t>sshd</a:t>
            </a:r>
            <a:r>
              <a:rPr lang="en-US" altLang="ko-KR" dirty="0"/>
              <a:t> restart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4AA132-904E-D35A-CC12-DD9AC9AE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5CF5F3-CAFE-9045-09DD-DF84ACC9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942604-805A-F77E-7452-94640BC1B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914"/>
          <a:stretch/>
        </p:blipFill>
        <p:spPr>
          <a:xfrm>
            <a:off x="4485502" y="2897876"/>
            <a:ext cx="5572897" cy="138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4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C0481-1963-4297-B79D-1E16C966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21C12-01C8-2680-C97E-DC639A226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F91E01-FFEB-0525-B6D5-2AE4E8361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026" name="Picture 2" descr="삼성전자 반도체가 잘 팔리는 이유 : 서버">
            <a:extLst>
              <a:ext uri="{FF2B5EF4-FFF2-40B4-BE49-F238E27FC236}">
                <a16:creationId xmlns:a16="http://schemas.microsoft.com/office/drawing/2014/main" id="{FFBFCF09-AB68-4EFD-74B2-795D398D3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690" y="1101032"/>
            <a:ext cx="5777795" cy="490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85689-1A43-CFF5-A2C8-2DD9AEA82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 접속 설정 </a:t>
            </a:r>
            <a:r>
              <a:rPr lang="en-US" altLang="ko-KR" dirty="0"/>
              <a:t>MAC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7BC5CE-5D6B-624C-95D6-ECE1934C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032" y="2308723"/>
            <a:ext cx="8933935" cy="2240554"/>
          </a:xfrm>
        </p:spPr>
        <p:txBody>
          <a:bodyPr>
            <a:normAutofit/>
          </a:bodyPr>
          <a:lstStyle/>
          <a:p>
            <a:r>
              <a:rPr lang="ko-KR" altLang="en-US" dirty="0"/>
              <a:t>터미널 </a:t>
            </a:r>
            <a:r>
              <a:rPr lang="en-US" altLang="ko-KR" dirty="0"/>
              <a:t>– </a:t>
            </a:r>
            <a:r>
              <a:rPr lang="ko-KR" altLang="en-US" dirty="0"/>
              <a:t>셸 </a:t>
            </a:r>
            <a:r>
              <a:rPr lang="en-US" altLang="ko-KR" dirty="0"/>
              <a:t>– </a:t>
            </a:r>
            <a:r>
              <a:rPr lang="ko-KR" altLang="en-US" dirty="0"/>
              <a:t>새로운 원격 설정 </a:t>
            </a:r>
            <a:r>
              <a:rPr lang="en-US" altLang="ko-KR" dirty="0"/>
              <a:t>( Shift + Command + K )</a:t>
            </a:r>
          </a:p>
          <a:p>
            <a:endParaRPr lang="en-US" altLang="ko-KR" dirty="0"/>
          </a:p>
          <a:p>
            <a:r>
              <a:rPr lang="ko-KR" altLang="en-US" dirty="0"/>
              <a:t>서버 탭에서 </a:t>
            </a:r>
            <a:r>
              <a:rPr lang="en-US" altLang="ko-KR" dirty="0"/>
              <a:t>+ </a:t>
            </a:r>
            <a:r>
              <a:rPr lang="ko-KR" altLang="en-US" dirty="0"/>
              <a:t>를 누르고 </a:t>
            </a:r>
            <a:r>
              <a:rPr lang="en-US" altLang="ko-KR" dirty="0"/>
              <a:t>IP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사용자 </a:t>
            </a:r>
            <a:r>
              <a:rPr lang="en-US" altLang="ko-KR" dirty="0"/>
              <a:t>root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4AA132-904E-D35A-CC12-DD9AC9AE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5CF5F3-CAFE-9045-09DD-DF84ACC9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453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C4C8-3D15-C804-0CF3-ED01E5EA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0D294-EE40-E43D-51E3-B9FE1EAF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2743200" y="2661474"/>
            <a:ext cx="6396681" cy="10264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7200" dirty="0">
                <a:highlight>
                  <a:srgbClr val="FFFF00"/>
                </a:highlight>
              </a:rPr>
              <a:t>IP </a:t>
            </a:r>
            <a:r>
              <a:rPr lang="ko-KR" altLang="en-US" sz="7200" dirty="0">
                <a:highlight>
                  <a:srgbClr val="FFFF00"/>
                </a:highlight>
              </a:rPr>
              <a:t>주소와 도메인</a:t>
            </a:r>
          </a:p>
        </p:txBody>
      </p:sp>
    </p:spTree>
    <p:extLst>
      <p:ext uri="{BB962C8B-B14F-4D97-AF65-F5344CB8AC3E}">
        <p14:creationId xmlns:p14="http://schemas.microsoft.com/office/powerpoint/2010/main" val="4270418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57C65-0DAC-C6CE-30E3-D3E5A7AA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IP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3A23C8-7A37-4DAA-444C-9EC45455C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77964"/>
          </a:xfrm>
        </p:spPr>
        <p:txBody>
          <a:bodyPr/>
          <a:lstStyle/>
          <a:p>
            <a:r>
              <a:rPr lang="en-US" altLang="ko-KR" dirty="0"/>
              <a:t>Internet Protocol</a:t>
            </a:r>
          </a:p>
          <a:p>
            <a:endParaRPr lang="en-US" altLang="ko-KR" dirty="0"/>
          </a:p>
          <a:p>
            <a:r>
              <a:rPr lang="ko-KR" altLang="en-US" dirty="0"/>
              <a:t>인터넷상에서 데이터를 주고받기 위한 통신 규약</a:t>
            </a:r>
            <a:r>
              <a:rPr lang="en-US" altLang="ko-KR" dirty="0"/>
              <a:t>(</a:t>
            </a:r>
            <a:r>
              <a:rPr lang="ko-KR" altLang="en-US" dirty="0"/>
              <a:t>약속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E539A-2E90-685F-AA8A-1DFA33665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D639C0-43D4-178D-B016-2C89917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75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7C69E-3E04-BD99-CC13-D96B92C5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/>
              <a:t>주소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B6C1C0-20E7-09CA-7BF0-9C7800472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ko-KR" altLang="en-US" dirty="0"/>
              <a:t>데이터를 주고 받기 위해 사용되는 주소</a:t>
            </a:r>
            <a:r>
              <a:rPr lang="en-US" altLang="ko-KR" dirty="0"/>
              <a:t>(Address)</a:t>
            </a:r>
          </a:p>
          <a:p>
            <a:r>
              <a:rPr lang="ko-KR" altLang="en-US" dirty="0"/>
              <a:t>내 </a:t>
            </a:r>
            <a:r>
              <a:rPr lang="en-US" altLang="ko-KR" dirty="0"/>
              <a:t>IP </a:t>
            </a:r>
            <a:r>
              <a:rPr lang="ko-KR" altLang="en-US" dirty="0"/>
              <a:t>확인하기</a:t>
            </a:r>
            <a:endParaRPr lang="en-US" altLang="ko-KR" dirty="0"/>
          </a:p>
          <a:p>
            <a:pPr lvl="1"/>
            <a:r>
              <a:rPr lang="en-US" altLang="ko-KR" dirty="0"/>
              <a:t>CMD(</a:t>
            </a:r>
            <a:r>
              <a:rPr lang="ko-KR" altLang="en-US" dirty="0"/>
              <a:t>터미널</a:t>
            </a:r>
            <a:r>
              <a:rPr lang="en-US" altLang="ko-KR" dirty="0"/>
              <a:t>)</a:t>
            </a:r>
            <a:r>
              <a:rPr lang="ko-KR" altLang="en-US" dirty="0"/>
              <a:t>을 열고 </a:t>
            </a:r>
            <a:r>
              <a:rPr lang="en-US" altLang="ko-KR" dirty="0"/>
              <a:t>ipconfig </a:t>
            </a:r>
            <a:r>
              <a:rPr lang="ko-KR" altLang="en-US" dirty="0"/>
              <a:t>입력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5071F1-FBF8-9F29-4F8C-7EA97D439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D147B8-0B21-E51D-DC95-C8D7D0C9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C2071B-A146-E4C0-0AD3-CE31DB2DD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3070784"/>
            <a:ext cx="6324600" cy="31432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E837483-11BC-EBFD-2D52-29ED601F3E10}"/>
              </a:ext>
            </a:extLst>
          </p:cNvPr>
          <p:cNvSpPr/>
          <p:nvPr/>
        </p:nvSpPr>
        <p:spPr>
          <a:xfrm>
            <a:off x="6962993" y="4448432"/>
            <a:ext cx="1081256" cy="234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75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88F4A-1F2E-4A1C-1638-1F07D8911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/>
              <a:t>주소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3400AC-82FF-7054-B485-17B48B1F8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82921-9C72-58B7-2FD3-9A8111815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438CFB-A1D4-3325-597D-724CA768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9218" name="Picture 2" descr="서브넷 마스크 관련 질문. IP 주소 보다보면 뒤에 24 32 이렇게 쓰여있는데 이건 어떤… | by Mark Juyoung Lee |  개발 싹다물어 | Medium">
            <a:extLst>
              <a:ext uri="{FF2B5EF4-FFF2-40B4-BE49-F238E27FC236}">
                <a16:creationId xmlns:a16="http://schemas.microsoft.com/office/drawing/2014/main" id="{061E1E3D-70A1-9F92-5E22-8800C5BD8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011" y="1325563"/>
            <a:ext cx="7620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882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62724-49F9-41DA-E174-6B2842C8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공인 </a:t>
            </a:r>
            <a:r>
              <a:rPr lang="en-US" altLang="ko-KR" dirty="0"/>
              <a:t>IP vs </a:t>
            </a:r>
            <a:r>
              <a:rPr lang="ko-KR" altLang="en-US" dirty="0"/>
              <a:t>사설 </a:t>
            </a:r>
            <a:r>
              <a:rPr lang="en-US" altLang="ko-KR" dirty="0"/>
              <a:t>IP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B020D9-37E2-C676-7F1F-B0FB38F49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ko-KR" altLang="en-US" dirty="0"/>
              <a:t>공인 </a:t>
            </a:r>
            <a:r>
              <a:rPr lang="en-US" altLang="ko-KR" dirty="0"/>
              <a:t>IP ( Public IP )	</a:t>
            </a:r>
          </a:p>
          <a:p>
            <a:pPr lvl="1"/>
            <a:r>
              <a:rPr lang="ko-KR" altLang="en-US" dirty="0"/>
              <a:t>외부에 공개되어 있는 </a:t>
            </a:r>
            <a:r>
              <a:rPr lang="en-US" altLang="ko-KR" dirty="0"/>
              <a:t>IP</a:t>
            </a:r>
          </a:p>
          <a:p>
            <a:pPr lvl="1"/>
            <a:r>
              <a:rPr lang="ko-KR" altLang="en-US" dirty="0"/>
              <a:t>서버 구축을 사용하고 우리가 서버에서 사용하는 것도 고인 </a:t>
            </a:r>
            <a:r>
              <a:rPr lang="en-US" altLang="ko-KR" dirty="0"/>
              <a:t>IP</a:t>
            </a:r>
          </a:p>
          <a:p>
            <a:pPr lvl="1"/>
            <a:r>
              <a:rPr lang="ko-KR" altLang="en-US" dirty="0"/>
              <a:t>공개되어 있기 때문에 누구나 검색</a:t>
            </a:r>
            <a:r>
              <a:rPr lang="en-US" altLang="ko-KR" dirty="0"/>
              <a:t>, </a:t>
            </a:r>
            <a:r>
              <a:rPr lang="ko-KR" altLang="en-US" dirty="0"/>
              <a:t>접근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사설 </a:t>
            </a:r>
            <a:r>
              <a:rPr lang="en-US" altLang="ko-KR" dirty="0"/>
              <a:t>IP ( Private IP )</a:t>
            </a:r>
          </a:p>
          <a:p>
            <a:pPr lvl="1"/>
            <a:r>
              <a:rPr lang="ko-KR" altLang="en-US" dirty="0"/>
              <a:t>로컬 </a:t>
            </a:r>
            <a:r>
              <a:rPr lang="en-US" altLang="ko-KR" dirty="0"/>
              <a:t>IP, </a:t>
            </a:r>
            <a:r>
              <a:rPr lang="ko-KR" altLang="en-US" dirty="0"/>
              <a:t>가상 </a:t>
            </a:r>
            <a:r>
              <a:rPr lang="en-US" altLang="ko-KR" dirty="0"/>
              <a:t>IP </a:t>
            </a:r>
            <a:r>
              <a:rPr lang="ko-KR" altLang="en-US" dirty="0"/>
              <a:t>라고 불리며</a:t>
            </a:r>
            <a:r>
              <a:rPr lang="en-US" altLang="ko-KR" dirty="0"/>
              <a:t>, </a:t>
            </a:r>
            <a:r>
              <a:rPr lang="ko-KR" altLang="en-US" dirty="0"/>
              <a:t>외부에서 접근할 수 없는 </a:t>
            </a:r>
            <a:r>
              <a:rPr lang="en-US" altLang="ko-KR" dirty="0"/>
              <a:t>IP</a:t>
            </a:r>
          </a:p>
          <a:p>
            <a:pPr lvl="1"/>
            <a:r>
              <a:rPr lang="en-US" altLang="ko-KR" dirty="0"/>
              <a:t>IPv4 </a:t>
            </a:r>
            <a:r>
              <a:rPr lang="ko-KR" altLang="en-US" dirty="0"/>
              <a:t>체계의 </a:t>
            </a:r>
            <a:r>
              <a:rPr lang="en-US" altLang="ko-KR" dirty="0"/>
              <a:t>IP </a:t>
            </a:r>
            <a:r>
              <a:rPr lang="ko-KR" altLang="en-US" dirty="0"/>
              <a:t>주소 부족 문제를 해결할 수 있는 방안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E75DE-89E8-C140-AC7F-858037262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960ABE-7D69-B61D-9F04-8668951D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678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4D1C87-438A-D659-E138-1D42C586C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유동 </a:t>
            </a:r>
            <a:r>
              <a:rPr lang="en-US" altLang="ko-KR" dirty="0"/>
              <a:t>IP vs </a:t>
            </a:r>
            <a:r>
              <a:rPr lang="ko-KR" altLang="en-US" dirty="0"/>
              <a:t>고정 </a:t>
            </a:r>
            <a:r>
              <a:rPr lang="en-US" altLang="ko-KR" dirty="0"/>
              <a:t>IP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295B83-33DD-0AF8-8EE9-D0EE6B665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1AEBDE-0509-EC0C-1712-79921BDF5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51EAAB1-6688-4DEF-6016-A508A6A7B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ko-KR" altLang="en-US" dirty="0"/>
              <a:t>유동 </a:t>
            </a:r>
            <a:r>
              <a:rPr lang="en-US" altLang="ko-KR" dirty="0"/>
              <a:t>IP	</a:t>
            </a:r>
          </a:p>
          <a:p>
            <a:pPr lvl="1"/>
            <a:r>
              <a:rPr lang="ko-KR" altLang="en-US" dirty="0"/>
              <a:t>기기에 고정적으로 </a:t>
            </a:r>
            <a:r>
              <a:rPr lang="en-US" altLang="ko-KR" dirty="0"/>
              <a:t>IP</a:t>
            </a:r>
            <a:r>
              <a:rPr lang="ko-KR" altLang="en-US" dirty="0"/>
              <a:t>를 부여하지 않고 </a:t>
            </a:r>
            <a:r>
              <a:rPr lang="en-US" altLang="ko-KR" dirty="0"/>
              <a:t>IP </a:t>
            </a:r>
            <a:r>
              <a:rPr lang="ko-KR" altLang="en-US" dirty="0"/>
              <a:t>갱신주기가 되었을 때 기기를 껐다 켰을 때 남아 있는 </a:t>
            </a:r>
            <a:r>
              <a:rPr lang="en-US" altLang="ko-KR" dirty="0"/>
              <a:t>IP</a:t>
            </a:r>
            <a:r>
              <a:rPr lang="ko-KR" altLang="en-US" dirty="0"/>
              <a:t>를 골라 기기에 </a:t>
            </a:r>
            <a:r>
              <a:rPr lang="en-US" altLang="ko-KR" dirty="0"/>
              <a:t>IP</a:t>
            </a:r>
            <a:r>
              <a:rPr lang="ko-KR" altLang="en-US" dirty="0"/>
              <a:t>를 할당해주는 것</a:t>
            </a:r>
            <a:endParaRPr lang="en-US" altLang="ko-KR" dirty="0"/>
          </a:p>
          <a:p>
            <a:pPr lvl="1"/>
            <a:r>
              <a:rPr lang="en-US" altLang="ko-KR" dirty="0"/>
              <a:t>EX) </a:t>
            </a:r>
            <a:r>
              <a:rPr lang="ko-KR" altLang="en-US" dirty="0"/>
              <a:t>와이파이 공유기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dirty="0"/>
              <a:t>고정 </a:t>
            </a:r>
            <a:r>
              <a:rPr lang="en-US" altLang="ko-KR" dirty="0"/>
              <a:t>IP</a:t>
            </a:r>
          </a:p>
          <a:p>
            <a:pPr lvl="1"/>
            <a:r>
              <a:rPr lang="ko-KR" altLang="en-US" dirty="0"/>
              <a:t>사용자가 직접 </a:t>
            </a:r>
            <a:r>
              <a:rPr lang="en-US" altLang="ko-KR" dirty="0"/>
              <a:t>IP </a:t>
            </a:r>
            <a:r>
              <a:rPr lang="ko-KR" altLang="en-US" dirty="0"/>
              <a:t>주소를 입력해 주소를 설정하는 방식</a:t>
            </a:r>
            <a:endParaRPr lang="en-US" altLang="ko-KR" dirty="0"/>
          </a:p>
          <a:p>
            <a:pPr lvl="1"/>
            <a:r>
              <a:rPr lang="en-US" altLang="ko-KR" dirty="0"/>
              <a:t>IP</a:t>
            </a:r>
            <a:r>
              <a:rPr lang="ko-KR" altLang="en-US" dirty="0"/>
              <a:t>를 한 번 부여 받으면 반납 전까지 해당 </a:t>
            </a:r>
            <a:r>
              <a:rPr lang="en-US" altLang="ko-KR" dirty="0"/>
              <a:t>IP</a:t>
            </a:r>
            <a:r>
              <a:rPr lang="ko-KR" altLang="en-US" dirty="0"/>
              <a:t>를 </a:t>
            </a:r>
            <a:r>
              <a:rPr lang="ko-KR" altLang="en-US" dirty="0" err="1"/>
              <a:t>할당받는다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57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09AB5-5CEA-E70A-90CA-E3259D53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도메인 </a:t>
            </a:r>
            <a:r>
              <a:rPr lang="en-US" altLang="ko-KR" dirty="0"/>
              <a:t>( Domain 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FBB913-3052-F099-CABD-E3061322C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94" y="1353667"/>
            <a:ext cx="11102012" cy="4851400"/>
          </a:xfrm>
        </p:spPr>
        <p:txBody>
          <a:bodyPr/>
          <a:lstStyle/>
          <a:p>
            <a:r>
              <a:rPr lang="ko-KR" altLang="en-US" dirty="0"/>
              <a:t>웹 브라우저를 통해 특정 사이트를 진입할 때</a:t>
            </a:r>
            <a:r>
              <a:rPr lang="en-US" altLang="ko-KR" dirty="0"/>
              <a:t>, IP </a:t>
            </a:r>
            <a:r>
              <a:rPr lang="ko-KR" altLang="en-US" dirty="0"/>
              <a:t>주소를 대신해 사용하는 주소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한눈에 파악하기 힘든 </a:t>
            </a:r>
            <a:r>
              <a:rPr lang="en-US" altLang="ko-KR" dirty="0"/>
              <a:t>IP </a:t>
            </a:r>
            <a:r>
              <a:rPr lang="ko-KR" altLang="en-US" dirty="0"/>
              <a:t>주소를 보다 분명하게 나타내기 위해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Ex) </a:t>
            </a:r>
            <a:r>
              <a:rPr lang="ko-KR" altLang="en-US" dirty="0"/>
              <a:t>카페 </a:t>
            </a:r>
            <a:r>
              <a:rPr lang="en-US" altLang="ko-KR" dirty="0"/>
              <a:t>24, </a:t>
            </a:r>
            <a:r>
              <a:rPr lang="ko-KR" altLang="en-US" dirty="0"/>
              <a:t>호스팅</a:t>
            </a:r>
            <a:r>
              <a:rPr lang="en-US" altLang="ko-KR" dirty="0"/>
              <a:t>KR </a:t>
            </a:r>
            <a:r>
              <a:rPr lang="ko-KR" altLang="en-US" dirty="0"/>
              <a:t>등등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307237-AF4D-6E92-D64F-76B9CDA75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F451F0-FE4B-E5A9-D8F6-607CDAF33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187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55226-AE9A-B3B3-81F8-140F8D50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E9527-A345-DDF1-3E6B-66A9CFE0B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4277497" cy="4839043"/>
          </a:xfrm>
        </p:spPr>
        <p:txBody>
          <a:bodyPr/>
          <a:lstStyle/>
          <a:p>
            <a:r>
              <a:rPr lang="en-US" altLang="ko-KR" dirty="0"/>
              <a:t>Domain Name System</a:t>
            </a:r>
          </a:p>
          <a:p>
            <a:endParaRPr lang="en-US" altLang="ko-KR" dirty="0"/>
          </a:p>
          <a:p>
            <a:r>
              <a:rPr lang="en-US" altLang="ko-KR" dirty="0"/>
              <a:t>IP </a:t>
            </a:r>
            <a:r>
              <a:rPr lang="ko-KR" altLang="en-US" dirty="0"/>
              <a:t>주소와 특정 도메인 주소가 같다는 것을 지정해두고</a:t>
            </a:r>
            <a:r>
              <a:rPr lang="en-US" altLang="ko-KR" dirty="0"/>
              <a:t>, </a:t>
            </a:r>
            <a:r>
              <a:rPr lang="ko-KR" altLang="en-US" dirty="0"/>
              <a:t>인터넷 사용자들이 도메인 주소를 검색했을 때 </a:t>
            </a:r>
            <a:r>
              <a:rPr lang="en-US" altLang="ko-KR" dirty="0"/>
              <a:t>IP </a:t>
            </a:r>
            <a:r>
              <a:rPr lang="ko-KR" altLang="en-US" dirty="0"/>
              <a:t>주소로 연결되도록 해주는 것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3CC566-E1D8-3A52-1BB0-4CD6A03F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BDB7DD-001F-1F52-8EC5-FFC68DC55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6" name="Picture 2" descr="도메인-DNS">
            <a:extLst>
              <a:ext uri="{FF2B5EF4-FFF2-40B4-BE49-F238E27FC236}">
                <a16:creationId xmlns:a16="http://schemas.microsoft.com/office/drawing/2014/main" id="{AFD10A75-D6EE-5C96-70F7-73927D1C3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26" y="1666395"/>
            <a:ext cx="6146774" cy="352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644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C4C8-3D15-C804-0CF3-ED01E5EA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0D294-EE40-E43D-51E3-B9FE1EAF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3556686" y="2661474"/>
            <a:ext cx="5078627" cy="10264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7200" dirty="0">
                <a:highlight>
                  <a:srgbClr val="FFFF00"/>
                </a:highlight>
              </a:rPr>
              <a:t>WebStorm</a:t>
            </a:r>
            <a:endParaRPr lang="ko-KR" altLang="en-US" sz="7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55755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C0481-1963-4297-B79D-1E16C966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21C12-01C8-2680-C97E-DC639A226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F91E01-FFEB-0525-B6D5-2AE4E8361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6" name="Picture 2" descr="삼성전자 반도체가 잘 팔리는 이유 : 서버">
            <a:extLst>
              <a:ext uri="{FF2B5EF4-FFF2-40B4-BE49-F238E27FC236}">
                <a16:creationId xmlns:a16="http://schemas.microsoft.com/office/drawing/2014/main" id="{FFBFCF09-AB68-4EFD-74B2-795D398D3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70" y="1798548"/>
            <a:ext cx="3842660" cy="326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05885F4-316B-F92B-2B7C-B1C6668AF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2766" y="2766217"/>
            <a:ext cx="5953897" cy="132556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ko-KR" altLang="en-US" sz="3200" dirty="0">
                <a:solidFill>
                  <a:schemeClr val="accent2"/>
                </a:solidFill>
              </a:rPr>
              <a:t>클라이언트</a:t>
            </a:r>
            <a:r>
              <a:rPr lang="ko-KR" altLang="en-US" sz="3200" dirty="0"/>
              <a:t>에게 네트워크를 통해 </a:t>
            </a:r>
            <a:endParaRPr lang="en-US" altLang="ko-KR" sz="3200" dirty="0"/>
          </a:p>
          <a:p>
            <a:pPr marL="0" indent="0" algn="ctr">
              <a:buNone/>
            </a:pPr>
            <a:r>
              <a:rPr lang="ko-KR" altLang="en-US" sz="3200" dirty="0">
                <a:solidFill>
                  <a:schemeClr val="accent2"/>
                </a:solidFill>
              </a:rPr>
              <a:t>서비스</a:t>
            </a:r>
            <a:r>
              <a:rPr lang="ko-KR" altLang="en-US" sz="3200" dirty="0"/>
              <a:t>를 </a:t>
            </a:r>
            <a:r>
              <a:rPr lang="ko-KR" altLang="en-US" sz="3200" dirty="0">
                <a:solidFill>
                  <a:schemeClr val="accent2"/>
                </a:solidFill>
              </a:rPr>
              <a:t>제공</a:t>
            </a:r>
            <a:r>
              <a:rPr lang="ko-KR" altLang="en-US" sz="3200" dirty="0"/>
              <a:t>하는 컴퓨터</a:t>
            </a:r>
          </a:p>
        </p:txBody>
      </p:sp>
    </p:spTree>
    <p:extLst>
      <p:ext uri="{BB962C8B-B14F-4D97-AF65-F5344CB8AC3E}">
        <p14:creationId xmlns:p14="http://schemas.microsoft.com/office/powerpoint/2010/main" val="2690252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31C57-EF2A-205F-287A-B64E73BC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Webstorm</a:t>
            </a:r>
            <a:r>
              <a:rPr lang="ko-KR" altLang="en-US" dirty="0"/>
              <a:t> 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3373A-36A3-9FC2-2353-51931983A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Jetbrains</a:t>
            </a:r>
            <a:r>
              <a:rPr lang="en-US" altLang="ko-KR" dirty="0"/>
              <a:t> </a:t>
            </a:r>
            <a:r>
              <a:rPr lang="ko-KR" altLang="en-US" dirty="0"/>
              <a:t>에서 제공하는 </a:t>
            </a:r>
            <a:r>
              <a:rPr lang="en-US" altLang="ko-KR" dirty="0"/>
              <a:t>HTML </a:t>
            </a:r>
            <a:r>
              <a:rPr lang="ko-KR" altLang="en-US" dirty="0"/>
              <a:t>편집기가 포함된 자바스크립트 </a:t>
            </a:r>
            <a:r>
              <a:rPr lang="en-US" altLang="ko-KR" dirty="0"/>
              <a:t>IDE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1EB14-2BA4-0844-BFFB-F20C59E3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0700CA-BFB5-49C4-C15B-3526D412B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02D62-1E39-7630-15F9-4839C5FB0642}"/>
              </a:ext>
            </a:extLst>
          </p:cNvPr>
          <p:cNvSpPr txBox="1"/>
          <p:nvPr/>
        </p:nvSpPr>
        <p:spPr>
          <a:xfrm>
            <a:off x="1527089" y="2636278"/>
            <a:ext cx="9137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https://www.jetbrains.com/ko-kr/webstorm/download/download-thanks.html</a:t>
            </a:r>
            <a:r>
              <a:rPr lang="ko-KR" altLang="en-US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48F17D-C2CC-8C61-BC7C-E0AC4EB06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344" y="3003897"/>
            <a:ext cx="6856456" cy="317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12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31C57-EF2A-205F-287A-B64E73BC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Webstorm</a:t>
            </a:r>
            <a:r>
              <a:rPr lang="ko-KR" altLang="en-US" dirty="0"/>
              <a:t> 실행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1EB14-2BA4-0844-BFFB-F20C59E3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0700CA-BFB5-49C4-C15B-3526D412B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02EA8A-08AA-A8AF-5C1F-4682D19D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1325563"/>
            <a:ext cx="74485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06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0C8D3-FDC0-2C95-6BBD-CC4A48C0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Webstorm</a:t>
            </a:r>
            <a:r>
              <a:rPr lang="ko-KR" altLang="en-US" dirty="0"/>
              <a:t>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35452F-D27C-CDD5-25BD-507D5997B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95802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ko-KR" altLang="en-US" dirty="0"/>
              <a:t>학생 계정 </a:t>
            </a:r>
            <a:r>
              <a:rPr lang="en-US" altLang="ko-KR" dirty="0"/>
              <a:t>( </a:t>
            </a:r>
            <a:r>
              <a:rPr lang="ko-KR" altLang="en-US" dirty="0"/>
              <a:t>졸업생 가능 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r>
              <a:rPr lang="ko-KR" altLang="en-US" dirty="0"/>
              <a:t>학교 이메일 사용 가능한 사람은 학생 계정 교육용으로 계정 만들어 사용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AutoNum type="arabicParenR"/>
            </a:pPr>
            <a:r>
              <a:rPr lang="en-US" altLang="ko-KR" dirty="0"/>
              <a:t>30</a:t>
            </a:r>
            <a:r>
              <a:rPr lang="ko-KR" altLang="en-US" dirty="0"/>
              <a:t>일 무료 </a:t>
            </a:r>
            <a:r>
              <a:rPr lang="ko-KR" altLang="en-US" dirty="0" err="1"/>
              <a:t>평가판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6B89E3-AA93-31BE-004E-129B66A22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0D8BD5-ABE0-81FC-ACE0-8ACB9D28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179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3D620-B574-3BA6-9D95-06AD065C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Webstorm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FDFF2D-5B81-11D7-C886-E5ED9E790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5113C2-76CF-7CE1-C4B5-2C92F9885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F9C727-732C-AAD6-DD02-BCA682D38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23" y="1207633"/>
            <a:ext cx="5478677" cy="44427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A877F9F-A0EE-330B-B3FC-FED7DEB7B45A}"/>
              </a:ext>
            </a:extLst>
          </p:cNvPr>
          <p:cNvSpPr/>
          <p:nvPr/>
        </p:nvSpPr>
        <p:spPr>
          <a:xfrm>
            <a:off x="3799663" y="3098725"/>
            <a:ext cx="537559" cy="5218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2059674-185B-E0EC-918F-F2B29FC9F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2767" y="2865180"/>
            <a:ext cx="5478676" cy="112764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ko-KR" altLang="en-US" dirty="0"/>
              <a:t>바탕화면 </a:t>
            </a:r>
            <a:r>
              <a:rPr lang="en-US" altLang="ko-KR" dirty="0"/>
              <a:t>&gt;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폴더 </a:t>
            </a:r>
            <a:r>
              <a:rPr lang="en-US" altLang="ko-KR" dirty="0"/>
              <a:t>&gt; </a:t>
            </a:r>
            <a:r>
              <a:rPr lang="en-US" altLang="ko-KR" dirty="0" err="1"/>
              <a:t>SeSAC</a:t>
            </a:r>
            <a:r>
              <a:rPr lang="en-US" altLang="ko-KR" dirty="0"/>
              <a:t> 4</a:t>
            </a:r>
            <a:r>
              <a:rPr lang="ko-KR" altLang="en-US" dirty="0"/>
              <a:t>기 </a:t>
            </a:r>
            <a:r>
              <a:rPr lang="en-US" altLang="ko-KR" dirty="0"/>
              <a:t>( </a:t>
            </a:r>
            <a:r>
              <a:rPr lang="ko-KR" altLang="en-US" dirty="0"/>
              <a:t>본인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선택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5195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F830E-755F-EFB7-0BE5-3C29B0FB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WebStorm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24D65E-049E-7FAC-55E5-569C27BF8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D59436-A3D5-0CA3-FA2E-EB872117D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CDE504-3F94-E615-E264-A9619FA5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C53D0C-5528-B15B-73C2-81C05399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44" t="12319" r="22500" b="42275"/>
          <a:stretch/>
        </p:blipFill>
        <p:spPr>
          <a:xfrm>
            <a:off x="2006447" y="1059619"/>
            <a:ext cx="7817709" cy="52687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EFF634C-7EE1-21A7-2E01-DB908B23AB68}"/>
              </a:ext>
            </a:extLst>
          </p:cNvPr>
          <p:cNvSpPr/>
          <p:nvPr/>
        </p:nvSpPr>
        <p:spPr>
          <a:xfrm>
            <a:off x="4714064" y="1216037"/>
            <a:ext cx="364564" cy="306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EDBC3F-B94B-5008-6662-6C7FA3EAEA8E}"/>
              </a:ext>
            </a:extLst>
          </p:cNvPr>
          <p:cNvSpPr/>
          <p:nvPr/>
        </p:nvSpPr>
        <p:spPr>
          <a:xfrm>
            <a:off x="4714063" y="2715324"/>
            <a:ext cx="1847373" cy="1761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85EB45-4871-2EF5-A45A-44D53CE918B1}"/>
              </a:ext>
            </a:extLst>
          </p:cNvPr>
          <p:cNvSpPr/>
          <p:nvPr/>
        </p:nvSpPr>
        <p:spPr>
          <a:xfrm>
            <a:off x="6549079" y="4078686"/>
            <a:ext cx="2113007" cy="270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7338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C2355-C28E-CCF2-7C8A-BB9423A34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WebStorm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D54DA-378D-B94F-D00E-9B91E0C53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E07588-67AF-D5DC-B5C0-EECDAEA73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0D0A97-96DA-36FB-EF5A-E1D9FD08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4EC375-133F-9EA7-4402-1BEC96C7F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79" y="1522874"/>
            <a:ext cx="5311531" cy="44948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EF409E7-84DB-185C-26A4-E21237DDAA4E}"/>
              </a:ext>
            </a:extLst>
          </p:cNvPr>
          <p:cNvSpPr/>
          <p:nvPr/>
        </p:nvSpPr>
        <p:spPr>
          <a:xfrm>
            <a:off x="312680" y="1688118"/>
            <a:ext cx="193948" cy="251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208D4B-B0EC-D1B0-B427-459F524D3226}"/>
              </a:ext>
            </a:extLst>
          </p:cNvPr>
          <p:cNvSpPr/>
          <p:nvPr/>
        </p:nvSpPr>
        <p:spPr>
          <a:xfrm>
            <a:off x="3364798" y="2433643"/>
            <a:ext cx="255732" cy="223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EA8CB26-D71A-CE68-6249-FA5D250FD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210" y="1767471"/>
            <a:ext cx="6321567" cy="40056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BF6AC0-E370-EE7F-CC16-034C9875311A}"/>
              </a:ext>
            </a:extLst>
          </p:cNvPr>
          <p:cNvSpPr/>
          <p:nvPr/>
        </p:nvSpPr>
        <p:spPr>
          <a:xfrm>
            <a:off x="5724764" y="2044405"/>
            <a:ext cx="255732" cy="223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4F510B-D238-B930-97D6-E71066430C25}"/>
              </a:ext>
            </a:extLst>
          </p:cNvPr>
          <p:cNvSpPr/>
          <p:nvPr/>
        </p:nvSpPr>
        <p:spPr>
          <a:xfrm>
            <a:off x="7922391" y="2267464"/>
            <a:ext cx="2667349" cy="1031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5174B6-2DBA-F446-3337-E37247D6DD3A}"/>
              </a:ext>
            </a:extLst>
          </p:cNvPr>
          <p:cNvSpPr/>
          <p:nvPr/>
        </p:nvSpPr>
        <p:spPr>
          <a:xfrm>
            <a:off x="7922391" y="3558748"/>
            <a:ext cx="900334" cy="271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06EF26-E113-4470-4AA9-C280FDDC1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0590" y="4825417"/>
            <a:ext cx="37909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14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C2355-C28E-CCF2-7C8A-BB9423A34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WebStorm </a:t>
            </a:r>
            <a:r>
              <a:rPr lang="ko-KR" altLang="en-US" dirty="0"/>
              <a:t>실행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E07588-67AF-D5DC-B5C0-EECDAEA73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0D0A97-96DA-36FB-EF5A-E1D9FD08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46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B87C7E-546F-B79D-7847-86A55049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20" y="1345547"/>
            <a:ext cx="7648575" cy="45339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CB603A-4209-3FCD-76AB-D56E1035417A}"/>
              </a:ext>
            </a:extLst>
          </p:cNvPr>
          <p:cNvSpPr/>
          <p:nvPr/>
        </p:nvSpPr>
        <p:spPr>
          <a:xfrm>
            <a:off x="3365156" y="3472249"/>
            <a:ext cx="4924039" cy="630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93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F78E0A8-18B3-0162-7232-E5C3605B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769" y="1067888"/>
            <a:ext cx="8643166" cy="472222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9C2355-C28E-CCF2-7C8A-BB9423A34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WebStorm </a:t>
            </a:r>
            <a:r>
              <a:rPr lang="ko-KR" altLang="en-US" dirty="0"/>
              <a:t>실행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E07588-67AF-D5DC-B5C0-EECDAEA73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0D0A97-96DA-36FB-EF5A-E1D9FD08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CB603A-4209-3FCD-76AB-D56E1035417A}"/>
              </a:ext>
            </a:extLst>
          </p:cNvPr>
          <p:cNvSpPr/>
          <p:nvPr/>
        </p:nvSpPr>
        <p:spPr>
          <a:xfrm>
            <a:off x="4524761" y="1470455"/>
            <a:ext cx="825715" cy="383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274B9F-ACF5-1820-0018-A1DEBD2F7669}"/>
              </a:ext>
            </a:extLst>
          </p:cNvPr>
          <p:cNvSpPr/>
          <p:nvPr/>
        </p:nvSpPr>
        <p:spPr>
          <a:xfrm>
            <a:off x="3589767" y="2215979"/>
            <a:ext cx="6774464" cy="816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6565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361DB4C-CD9F-F7AD-5E48-4B65A4E38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599" y="1017694"/>
            <a:ext cx="5281613" cy="50099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9C2355-C28E-CCF2-7C8A-BB9423A34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WebStorm </a:t>
            </a:r>
            <a:r>
              <a:rPr lang="ko-KR" altLang="en-US" dirty="0"/>
              <a:t>실행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E07588-67AF-D5DC-B5C0-EECDAEA73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0D0A97-96DA-36FB-EF5A-E1D9FD08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CB603A-4209-3FCD-76AB-D56E1035417A}"/>
              </a:ext>
            </a:extLst>
          </p:cNvPr>
          <p:cNvSpPr/>
          <p:nvPr/>
        </p:nvSpPr>
        <p:spPr>
          <a:xfrm>
            <a:off x="4524761" y="1470455"/>
            <a:ext cx="825715" cy="383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274B9F-ACF5-1820-0018-A1DEBD2F7669}"/>
              </a:ext>
            </a:extLst>
          </p:cNvPr>
          <p:cNvSpPr/>
          <p:nvPr/>
        </p:nvSpPr>
        <p:spPr>
          <a:xfrm>
            <a:off x="9622426" y="3374917"/>
            <a:ext cx="1679887" cy="295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2F6856-6470-85DD-9F83-07DD29F60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44" t="12319" r="22500" b="42275"/>
          <a:stretch/>
        </p:blipFill>
        <p:spPr>
          <a:xfrm>
            <a:off x="251788" y="995408"/>
            <a:ext cx="6517039" cy="439213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0BFC8A-2911-3FAF-CA25-16EE6C554EF3}"/>
              </a:ext>
            </a:extLst>
          </p:cNvPr>
          <p:cNvSpPr/>
          <p:nvPr/>
        </p:nvSpPr>
        <p:spPr>
          <a:xfrm>
            <a:off x="2509906" y="1165241"/>
            <a:ext cx="293086" cy="255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EEC70F-171D-28A8-A3A8-74C6BCD39CD6}"/>
              </a:ext>
            </a:extLst>
          </p:cNvPr>
          <p:cNvSpPr/>
          <p:nvPr/>
        </p:nvSpPr>
        <p:spPr>
          <a:xfrm>
            <a:off x="2509906" y="2370068"/>
            <a:ext cx="1485169" cy="1468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6EF778-C903-B906-DDAF-5EE9F5AC2D3E}"/>
              </a:ext>
            </a:extLst>
          </p:cNvPr>
          <p:cNvSpPr/>
          <p:nvPr/>
        </p:nvSpPr>
        <p:spPr>
          <a:xfrm>
            <a:off x="3995074" y="3697352"/>
            <a:ext cx="1787887" cy="127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5238B7-4D6E-D3DB-E60A-00637ACBCC5F}"/>
              </a:ext>
            </a:extLst>
          </p:cNvPr>
          <p:cNvSpPr/>
          <p:nvPr/>
        </p:nvSpPr>
        <p:spPr>
          <a:xfrm>
            <a:off x="6854679" y="3670412"/>
            <a:ext cx="1679887" cy="154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202A3C-C533-76F2-6FFB-9DDE1AE39E61}"/>
              </a:ext>
            </a:extLst>
          </p:cNvPr>
          <p:cNvSpPr/>
          <p:nvPr/>
        </p:nvSpPr>
        <p:spPr>
          <a:xfrm>
            <a:off x="10380258" y="5530748"/>
            <a:ext cx="774259" cy="378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402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361DB4C-CD9F-F7AD-5E48-4B65A4E38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599" y="1017694"/>
            <a:ext cx="5281613" cy="50099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9C2355-C28E-CCF2-7C8A-BB9423A34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WebStorm </a:t>
            </a:r>
            <a:r>
              <a:rPr lang="ko-KR" altLang="en-US" dirty="0"/>
              <a:t>실행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E07588-67AF-D5DC-B5C0-EECDAEA73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0D0A97-96DA-36FB-EF5A-E1D9FD08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CB603A-4209-3FCD-76AB-D56E1035417A}"/>
              </a:ext>
            </a:extLst>
          </p:cNvPr>
          <p:cNvSpPr/>
          <p:nvPr/>
        </p:nvSpPr>
        <p:spPr>
          <a:xfrm>
            <a:off x="4524761" y="1470455"/>
            <a:ext cx="825715" cy="383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274B9F-ACF5-1820-0018-A1DEBD2F7669}"/>
              </a:ext>
            </a:extLst>
          </p:cNvPr>
          <p:cNvSpPr/>
          <p:nvPr/>
        </p:nvSpPr>
        <p:spPr>
          <a:xfrm>
            <a:off x="9622426" y="3374917"/>
            <a:ext cx="1679887" cy="295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2F6856-6470-85DD-9F83-07DD29F60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44" t="12319" r="22500" b="42275"/>
          <a:stretch/>
        </p:blipFill>
        <p:spPr>
          <a:xfrm>
            <a:off x="251788" y="995408"/>
            <a:ext cx="6517039" cy="439213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0BFC8A-2911-3FAF-CA25-16EE6C554EF3}"/>
              </a:ext>
            </a:extLst>
          </p:cNvPr>
          <p:cNvSpPr/>
          <p:nvPr/>
        </p:nvSpPr>
        <p:spPr>
          <a:xfrm>
            <a:off x="2509906" y="1165241"/>
            <a:ext cx="293086" cy="255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EEC70F-171D-28A8-A3A8-74C6BCD39CD6}"/>
              </a:ext>
            </a:extLst>
          </p:cNvPr>
          <p:cNvSpPr/>
          <p:nvPr/>
        </p:nvSpPr>
        <p:spPr>
          <a:xfrm>
            <a:off x="2509906" y="2370068"/>
            <a:ext cx="1485169" cy="1468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6EF778-C903-B906-DDAF-5EE9F5AC2D3E}"/>
              </a:ext>
            </a:extLst>
          </p:cNvPr>
          <p:cNvSpPr/>
          <p:nvPr/>
        </p:nvSpPr>
        <p:spPr>
          <a:xfrm>
            <a:off x="3995074" y="3697352"/>
            <a:ext cx="1787887" cy="127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5238B7-4D6E-D3DB-E60A-00637ACBCC5F}"/>
              </a:ext>
            </a:extLst>
          </p:cNvPr>
          <p:cNvSpPr/>
          <p:nvPr/>
        </p:nvSpPr>
        <p:spPr>
          <a:xfrm>
            <a:off x="6854679" y="3670412"/>
            <a:ext cx="1679887" cy="154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202A3C-C533-76F2-6FFB-9DDE1AE39E61}"/>
              </a:ext>
            </a:extLst>
          </p:cNvPr>
          <p:cNvSpPr/>
          <p:nvPr/>
        </p:nvSpPr>
        <p:spPr>
          <a:xfrm>
            <a:off x="10380258" y="5530748"/>
            <a:ext cx="774259" cy="378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27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C0481-1963-4297-B79D-1E16C966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21C12-01C8-2680-C97E-DC639A226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F91E01-FFEB-0525-B6D5-2AE4E8361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1" name="그래픽 10" descr="서버">
            <a:extLst>
              <a:ext uri="{FF2B5EF4-FFF2-40B4-BE49-F238E27FC236}">
                <a16:creationId xmlns:a16="http://schemas.microsoft.com/office/drawing/2014/main" id="{6240E727-A191-3970-E6E1-AAADCA77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6138" y="1735759"/>
            <a:ext cx="2760016" cy="276001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EC24FB4-5FEF-EE09-198C-B6341DE50333}"/>
              </a:ext>
            </a:extLst>
          </p:cNvPr>
          <p:cNvGrpSpPr/>
          <p:nvPr/>
        </p:nvGrpSpPr>
        <p:grpSpPr>
          <a:xfrm>
            <a:off x="6148044" y="4718196"/>
            <a:ext cx="1995883" cy="914400"/>
            <a:chOff x="6709719" y="1161001"/>
            <a:chExt cx="1995883" cy="914400"/>
          </a:xfrm>
        </p:grpSpPr>
        <p:pic>
          <p:nvPicPr>
            <p:cNvPr id="13" name="그래픽 12" descr="컴퓨터">
              <a:extLst>
                <a:ext uri="{FF2B5EF4-FFF2-40B4-BE49-F238E27FC236}">
                  <a16:creationId xmlns:a16="http://schemas.microsoft.com/office/drawing/2014/main" id="{1A6264C6-DD23-4AAD-D1D1-D4EB270F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09719" y="1161001"/>
              <a:ext cx="914400" cy="914400"/>
            </a:xfrm>
            <a:prstGeom prst="rect">
              <a:avLst/>
            </a:prstGeom>
          </p:spPr>
        </p:pic>
        <p:pic>
          <p:nvPicPr>
            <p:cNvPr id="15" name="그래픽 14" descr="사용자">
              <a:extLst>
                <a:ext uri="{FF2B5EF4-FFF2-40B4-BE49-F238E27FC236}">
                  <a16:creationId xmlns:a16="http://schemas.microsoft.com/office/drawing/2014/main" id="{E3C94957-B548-DF6B-BB69-66128333F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91202" y="1161001"/>
              <a:ext cx="914400" cy="91440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639158E-0707-9A24-544D-4E10E36FD2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5504" y="2001531"/>
            <a:ext cx="1993565" cy="91447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31513E-9A6D-4006-1AC1-DC87836B1C51}"/>
              </a:ext>
            </a:extLst>
          </p:cNvPr>
          <p:cNvGrpSpPr/>
          <p:nvPr/>
        </p:nvGrpSpPr>
        <p:grpSpPr>
          <a:xfrm>
            <a:off x="7604344" y="3484791"/>
            <a:ext cx="1995883" cy="914400"/>
            <a:chOff x="6709719" y="1161001"/>
            <a:chExt cx="1995883" cy="914400"/>
          </a:xfrm>
        </p:grpSpPr>
        <p:pic>
          <p:nvPicPr>
            <p:cNvPr id="19" name="그래픽 18" descr="컴퓨터">
              <a:extLst>
                <a:ext uri="{FF2B5EF4-FFF2-40B4-BE49-F238E27FC236}">
                  <a16:creationId xmlns:a16="http://schemas.microsoft.com/office/drawing/2014/main" id="{B8DC4508-81E8-F19C-826E-35E78851C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09719" y="1161001"/>
              <a:ext cx="914400" cy="914400"/>
            </a:xfrm>
            <a:prstGeom prst="rect">
              <a:avLst/>
            </a:prstGeom>
          </p:spPr>
        </p:pic>
        <p:pic>
          <p:nvPicPr>
            <p:cNvPr id="20" name="그래픽 19" descr="사용자">
              <a:extLst>
                <a:ext uri="{FF2B5EF4-FFF2-40B4-BE49-F238E27FC236}">
                  <a16:creationId xmlns:a16="http://schemas.microsoft.com/office/drawing/2014/main" id="{8022527C-2803-B9C8-CB9A-BFEAAE3BF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91202" y="1161001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92D1803-8CD7-CE64-047A-C786D1CD3938}"/>
              </a:ext>
            </a:extLst>
          </p:cNvPr>
          <p:cNvGrpSpPr/>
          <p:nvPr/>
        </p:nvGrpSpPr>
        <p:grpSpPr>
          <a:xfrm>
            <a:off x="6064503" y="662781"/>
            <a:ext cx="1995883" cy="914400"/>
            <a:chOff x="6709719" y="1161001"/>
            <a:chExt cx="1995883" cy="914400"/>
          </a:xfrm>
        </p:grpSpPr>
        <p:pic>
          <p:nvPicPr>
            <p:cNvPr id="22" name="그래픽 21" descr="컴퓨터">
              <a:extLst>
                <a:ext uri="{FF2B5EF4-FFF2-40B4-BE49-F238E27FC236}">
                  <a16:creationId xmlns:a16="http://schemas.microsoft.com/office/drawing/2014/main" id="{A69AA671-3B5D-087B-6CCD-B147628C3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09719" y="1161001"/>
              <a:ext cx="914400" cy="914400"/>
            </a:xfrm>
            <a:prstGeom prst="rect">
              <a:avLst/>
            </a:prstGeom>
          </p:spPr>
        </p:pic>
        <p:pic>
          <p:nvPicPr>
            <p:cNvPr id="23" name="그래픽 22" descr="사용자">
              <a:extLst>
                <a:ext uri="{FF2B5EF4-FFF2-40B4-BE49-F238E27FC236}">
                  <a16:creationId xmlns:a16="http://schemas.microsoft.com/office/drawing/2014/main" id="{3DE298C2-2847-F051-6DF3-DD1BF7942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91202" y="1161001"/>
              <a:ext cx="914400" cy="914400"/>
            </a:xfrm>
            <a:prstGeom prst="rect">
              <a:avLst/>
            </a:prstGeom>
          </p:spPr>
        </p:pic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EF8EE2D-0421-338A-8AD9-B407F0C60AB8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 flipV="1">
            <a:off x="4296154" y="1119981"/>
            <a:ext cx="1768349" cy="1995786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FC9A488-C300-0B84-4499-D6EF53FE902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4296154" y="2458771"/>
            <a:ext cx="3309350" cy="656996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62153AA-D80F-0566-5F6C-5734F18E2E80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4296154" y="3115767"/>
            <a:ext cx="3308190" cy="82622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4EB5FCD-C4B9-82DC-1E41-6079A72621F2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4296154" y="3115767"/>
            <a:ext cx="1851890" cy="2059629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F01D2A-24B7-FF5F-5351-9E56A469E8E9}"/>
              </a:ext>
            </a:extLst>
          </p:cNvPr>
          <p:cNvSpPr txBox="1"/>
          <p:nvPr/>
        </p:nvSpPr>
        <p:spPr>
          <a:xfrm flipH="1">
            <a:off x="5380942" y="2377317"/>
            <a:ext cx="136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네트워크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62040B-A058-CA88-5561-B6E7FD9BFC79}"/>
              </a:ext>
            </a:extLst>
          </p:cNvPr>
          <p:cNvSpPr txBox="1"/>
          <p:nvPr/>
        </p:nvSpPr>
        <p:spPr>
          <a:xfrm>
            <a:off x="8143927" y="514729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클라이언트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7AF3B9-340B-F879-733B-811316FF40A7}"/>
              </a:ext>
            </a:extLst>
          </p:cNvPr>
          <p:cNvSpPr txBox="1"/>
          <p:nvPr/>
        </p:nvSpPr>
        <p:spPr>
          <a:xfrm>
            <a:off x="2622842" y="439710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277495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C2355-C28E-CCF2-7C8A-BB9423A34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WebStorm </a:t>
            </a:r>
            <a:r>
              <a:rPr lang="ko-KR" altLang="en-US" dirty="0"/>
              <a:t>실행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E07588-67AF-D5DC-B5C0-EECDAEA73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0D0A97-96DA-36FB-EF5A-E1D9FD08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664FDF2-3293-38FE-C40D-EE0BEEE3A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405" y="1112108"/>
            <a:ext cx="10389973" cy="279053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ko-KR" altLang="en-US" dirty="0"/>
              <a:t>파일 하나에 접속 후</a:t>
            </a:r>
            <a:r>
              <a:rPr lang="en-US" altLang="ko-KR" dirty="0"/>
              <a:t>, ctrl + s ( command + s ) </a:t>
            </a:r>
            <a:r>
              <a:rPr lang="ko-KR" altLang="en-US" dirty="0"/>
              <a:t>를 눌러 파일 저장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그런 후</a:t>
            </a:r>
            <a:r>
              <a:rPr lang="en-US" altLang="ko-KR" dirty="0"/>
              <a:t>, FileZilla </a:t>
            </a:r>
            <a:r>
              <a:rPr lang="ko-KR" altLang="en-US" dirty="0"/>
              <a:t>를 이용해 </a:t>
            </a:r>
            <a:r>
              <a:rPr lang="en-US" altLang="ko-KR" dirty="0"/>
              <a:t>/var/www/html </a:t>
            </a:r>
            <a:r>
              <a:rPr lang="ko-KR" altLang="en-US" dirty="0"/>
              <a:t>접속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12D523-0841-9618-A7ED-CB7CDD501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92" y="2631566"/>
            <a:ext cx="4816275" cy="36542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8F69E96-B544-8061-A539-A9FABF4A5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05" y="3347871"/>
            <a:ext cx="4953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00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21.</a:t>
            </a:r>
            <a:r>
              <a:rPr lang="en-US" altLang="ko-KR" dirty="0"/>
              <a:t> </a:t>
            </a:r>
            <a:r>
              <a:rPr lang="ko-KR" altLang="en-US" dirty="0"/>
              <a:t>서버 새로 만들기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5DDE5-0A39-A366-4CFE-A2839119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D5BBF72-3E56-3C6F-E6DD-445DE2CC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735"/>
            <a:ext cx="10515600" cy="455822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방금 배웠던 내용을 기반으로 서버 새로 구축해보기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</a:p>
          <a:p>
            <a:pPr marL="514350" indent="-514350">
              <a:buAutoNum type="arabicPeriod"/>
            </a:pPr>
            <a:r>
              <a:rPr lang="ko-KR" altLang="en-US" dirty="0"/>
              <a:t>한 명당 콘솔에 </a:t>
            </a:r>
            <a:r>
              <a:rPr lang="en-US" altLang="ko-KR" dirty="0"/>
              <a:t>2</a:t>
            </a:r>
            <a:r>
              <a:rPr lang="ko-KR" altLang="en-US" dirty="0"/>
              <a:t>개의 서버가 있어야 하며</a:t>
            </a:r>
            <a:r>
              <a:rPr lang="en-US" altLang="ko-KR" dirty="0"/>
              <a:t>, </a:t>
            </a:r>
            <a:r>
              <a:rPr lang="ko-KR" altLang="en-US" dirty="0"/>
              <a:t>각각의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로 접속했을 때 화면이 나와야 한다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지금 만든 서버는 실습 이후 같이 서버 반납하는 연습도 할 예정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531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C0481-1963-4297-B79D-1E16C966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클라이언트와 서버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21C12-01C8-2680-C97E-DC639A226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F91E01-FFEB-0525-B6D5-2AE4E8361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57DDFD-8C83-8441-BAF8-F50176DDA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93"/>
          <a:stretch/>
        </p:blipFill>
        <p:spPr bwMode="auto">
          <a:xfrm>
            <a:off x="863042" y="1127855"/>
            <a:ext cx="5006409" cy="366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9527358-8622-BBA9-EFFF-4B904CCE4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07"/>
          <a:stretch/>
        </p:blipFill>
        <p:spPr bwMode="auto">
          <a:xfrm>
            <a:off x="5961820" y="2321805"/>
            <a:ext cx="5367138" cy="367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B7C26D-DF2F-007E-FFF5-F64D1BE2C731}"/>
              </a:ext>
            </a:extLst>
          </p:cNvPr>
          <p:cNvSpPr txBox="1"/>
          <p:nvPr/>
        </p:nvSpPr>
        <p:spPr>
          <a:xfrm>
            <a:off x="8645389" y="6082482"/>
            <a:ext cx="34351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4"/>
              </a:rPr>
              <a:t>[</a:t>
            </a:r>
            <a:r>
              <a:rPr lang="ko-KR" altLang="en-US" sz="1400" dirty="0">
                <a:hlinkClick r:id="rId4"/>
              </a:rPr>
              <a:t>그림</a:t>
            </a:r>
            <a:r>
              <a:rPr lang="en-US" altLang="ko-KR" sz="1400" dirty="0">
                <a:hlinkClick r:id="rId4"/>
              </a:rPr>
              <a:t>] </a:t>
            </a:r>
            <a:r>
              <a:rPr lang="ko-KR" altLang="en-US" sz="1400" dirty="0">
                <a:hlinkClick r:id="rId4"/>
              </a:rPr>
              <a:t>https://lipcoder.tistory.com/514</a:t>
            </a:r>
            <a:r>
              <a:rPr lang="ko-KR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1016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C4C8-3D15-C804-0CF3-ED01E5EA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0D294-EE40-E43D-51E3-B9FE1EAF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3413229" y="2735615"/>
            <a:ext cx="5365542" cy="10264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7200" dirty="0">
                <a:highlight>
                  <a:srgbClr val="FFFF00"/>
                </a:highlight>
              </a:rPr>
              <a:t>서버 구축 방법</a:t>
            </a:r>
          </a:p>
        </p:txBody>
      </p:sp>
    </p:spTree>
    <p:extLst>
      <p:ext uri="{BB962C8B-B14F-4D97-AF65-F5344CB8AC3E}">
        <p14:creationId xmlns:p14="http://schemas.microsoft.com/office/powerpoint/2010/main" val="4166966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F9101-B446-F4BD-4FAE-826107A1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구축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42813-7E2A-E6B1-E4A3-8386DA696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8097"/>
            <a:ext cx="10515600" cy="4146571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3600" dirty="0"/>
              <a:t>서버 호스팅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     </a:t>
            </a:r>
            <a:r>
              <a:rPr lang="ko-KR" altLang="en-US" sz="3600" dirty="0"/>
              <a:t>본인의 컴퓨터를 직접 서버로 구축하는 방법</a:t>
            </a:r>
            <a:endParaRPr lang="en-US" altLang="ko-KR" sz="3600" dirty="0"/>
          </a:p>
          <a:p>
            <a:pPr marL="514350" indent="-514350">
              <a:buAutoNum type="arabicPeriod"/>
            </a:pP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2. </a:t>
            </a:r>
            <a:r>
              <a:rPr lang="ko-KR" altLang="en-US" sz="3600" dirty="0"/>
              <a:t>웹 호스팅</a:t>
            </a:r>
            <a:endParaRPr lang="en-US" altLang="ko-KR" sz="3600" dirty="0"/>
          </a:p>
          <a:p>
            <a:pPr marL="0" indent="0">
              <a:buNone/>
            </a:pPr>
            <a:r>
              <a:rPr lang="ko-KR" altLang="en-US" sz="3600" dirty="0"/>
              <a:t>     일정 요금을 내고 외부 서버를 임대해 사용하는 방법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A6F4A-A286-EB4D-1D8D-CA8BB440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B99A2-8CAA-236F-0A83-0E0CEFBF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908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F9101-B446-F4BD-4FAE-826107A1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호스팅 </a:t>
            </a:r>
            <a:r>
              <a:rPr lang="en-US" altLang="ko-KR" dirty="0"/>
              <a:t>vs </a:t>
            </a:r>
            <a:r>
              <a:rPr lang="ko-KR" altLang="en-US" dirty="0"/>
              <a:t>웹 호스팅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A6F4A-A286-EB4D-1D8D-CA8BB440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B99A2-8CAA-236F-0A83-0E0CEFBF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7887F61-DD03-24C2-CF1E-0492FBE87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133"/>
            <a:ext cx="10515600" cy="4351338"/>
          </a:xfrm>
        </p:spPr>
        <p:txBody>
          <a:bodyPr/>
          <a:lstStyle/>
          <a:p>
            <a:r>
              <a:rPr lang="ko-KR" altLang="en-US" dirty="0"/>
              <a:t>서버 호스팅</a:t>
            </a:r>
            <a:endParaRPr lang="en-US" altLang="ko-KR" dirty="0"/>
          </a:p>
          <a:p>
            <a:pPr lvl="1"/>
            <a:r>
              <a:rPr lang="ko-KR" altLang="en-US" dirty="0"/>
              <a:t>컴퓨터의 작동 환경을 마음껏 유동적으로 설정 가능</a:t>
            </a:r>
            <a:endParaRPr lang="en-US" altLang="ko-KR" dirty="0"/>
          </a:p>
          <a:p>
            <a:pPr lvl="1"/>
            <a:r>
              <a:rPr lang="ko-KR" altLang="en-US" dirty="0"/>
              <a:t>웹 호스팅에 비해 가격이 비싸다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웹 호스팅</a:t>
            </a:r>
            <a:endParaRPr lang="en-US" altLang="ko-KR" dirty="0"/>
          </a:p>
          <a:p>
            <a:pPr lvl="1"/>
            <a:r>
              <a:rPr lang="ko-KR" altLang="en-US" dirty="0"/>
              <a:t>서버 호스팅에 비해 가격이 저렴하다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임대해 사용하다 보니 규칙이 정해져 있고</a:t>
            </a:r>
            <a:r>
              <a:rPr lang="en-US" altLang="ko-KR" dirty="0"/>
              <a:t>, </a:t>
            </a:r>
            <a:r>
              <a:rPr lang="ko-KR" altLang="en-US" dirty="0"/>
              <a:t>불편함이 있을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059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986</Words>
  <Application>Microsoft Office PowerPoint</Application>
  <PresentationFormat>와이드스크린</PresentationFormat>
  <Paragraphs>302</Paragraphs>
  <Slides>51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6" baseType="lpstr">
      <vt:lpstr>Symbol</vt:lpstr>
      <vt:lpstr>메이플스토리</vt:lpstr>
      <vt:lpstr>맑은 고딕</vt:lpstr>
      <vt:lpstr>Arial</vt:lpstr>
      <vt:lpstr>Office 테마</vt:lpstr>
      <vt:lpstr>SeSAC 4기,         웹 풀스택 과정 서버구축 수업</vt:lpstr>
      <vt:lpstr>PowerPoint 프레젠테이션</vt:lpstr>
      <vt:lpstr>서버</vt:lpstr>
      <vt:lpstr>서버</vt:lpstr>
      <vt:lpstr>서버</vt:lpstr>
      <vt:lpstr>클라이언트와 서버</vt:lpstr>
      <vt:lpstr>PowerPoint 프레젠테이션</vt:lpstr>
      <vt:lpstr>서버 구축 방법</vt:lpstr>
      <vt:lpstr>서버 호스팅 vs 웹 호스팅</vt:lpstr>
      <vt:lpstr>서버 호스팅 vs 웹 호스팅</vt:lpstr>
      <vt:lpstr>클라우드 서버</vt:lpstr>
      <vt:lpstr>클라우드 서버</vt:lpstr>
      <vt:lpstr>클라우드 모델</vt:lpstr>
      <vt:lpstr>AWS</vt:lpstr>
      <vt:lpstr>Naver Cloud Platform</vt:lpstr>
      <vt:lpstr>서버 접속</vt:lpstr>
      <vt:lpstr>Window 서버 접속</vt:lpstr>
      <vt:lpstr>Mac 서버 접속</vt:lpstr>
      <vt:lpstr>비밀번호 변경</vt:lpstr>
      <vt:lpstr>FileZilla</vt:lpstr>
      <vt:lpstr>PowerPoint 프레젠테이션</vt:lpstr>
      <vt:lpstr>웹 서버</vt:lpstr>
      <vt:lpstr>웹 서버</vt:lpstr>
      <vt:lpstr>Apache</vt:lpstr>
      <vt:lpstr>Apache 설치</vt:lpstr>
      <vt:lpstr>PowerPoint 프레젠테이션</vt:lpstr>
      <vt:lpstr>실습 20. 첫 화면 변경하기</vt:lpstr>
      <vt:lpstr>서버 접속 시간 변경하기 Window</vt:lpstr>
      <vt:lpstr>서버 접속 시간 변경하기 MAC</vt:lpstr>
      <vt:lpstr>원격 접속 설정 MAC</vt:lpstr>
      <vt:lpstr>PowerPoint 프레젠테이션</vt:lpstr>
      <vt:lpstr>IP란?</vt:lpstr>
      <vt:lpstr>IP 주소</vt:lpstr>
      <vt:lpstr>IP 주소</vt:lpstr>
      <vt:lpstr>공인 IP vs 사설 IP</vt:lpstr>
      <vt:lpstr>유동 IP vs 고정 IP</vt:lpstr>
      <vt:lpstr>도메인 ( Domain )</vt:lpstr>
      <vt:lpstr>DNS</vt:lpstr>
      <vt:lpstr>PowerPoint 프레젠테이션</vt:lpstr>
      <vt:lpstr>Webstorm 이란?</vt:lpstr>
      <vt:lpstr>Webstorm 실행</vt:lpstr>
      <vt:lpstr>Webstorm 실행</vt:lpstr>
      <vt:lpstr>Webstorm 실행</vt:lpstr>
      <vt:lpstr>WebStorm 실행</vt:lpstr>
      <vt:lpstr>WebStorm 실행</vt:lpstr>
      <vt:lpstr>WebStorm 실행</vt:lpstr>
      <vt:lpstr>WebStorm 실행</vt:lpstr>
      <vt:lpstr>WebStorm 실행</vt:lpstr>
      <vt:lpstr>WebStorm 실행</vt:lpstr>
      <vt:lpstr>WebStorm 실행</vt:lpstr>
      <vt:lpstr>실습 21. 서버 새로 만들기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김 규리</cp:lastModifiedBy>
  <cp:revision>240</cp:revision>
  <dcterms:created xsi:type="dcterms:W3CDTF">2022-06-26T11:10:22Z</dcterms:created>
  <dcterms:modified xsi:type="dcterms:W3CDTF">2022-07-12T07:35:08Z</dcterms:modified>
</cp:coreProperties>
</file>